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Book Antiqua" panose="020406020503050303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vJzEgyGWirG+euDuEKaBeHJdf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D1D590-2810-4E9A-B7E6-E3365F1CAD89}">
  <a:tblStyle styleId="{12D1D590-2810-4E9A-B7E6-E3365F1CAD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9" d="100"/>
          <a:sy n="19" d="100"/>
        </p:scale>
        <p:origin x="323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50"/>
        <p:cNvGrpSpPr/>
        <p:nvPr/>
      </p:nvGrpSpPr>
      <p:grpSpPr>
        <a:xfrm>
          <a:off x="0" y="0"/>
          <a:ext cx="0" cy="0"/>
          <a:chOff x="0" y="0"/>
          <a:chExt cx="0" cy="0"/>
        </a:xfrm>
      </p:grpSpPr>
      <p:sp>
        <p:nvSpPr>
          <p:cNvPr id="51" name="Google Shape;5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4.jpg"/><Relationship Id="rId7" Type="http://schemas.openxmlformats.org/officeDocument/2006/relationships/hyperlink" Target="https://facebook.us7.list-manage.com/track/click?u=6cb3e6b2e282d54c6deb9f009&amp;id=5a48c95abd&amp;e=b62291c72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acebook.us7.list-manage.com/track/click?u=6cb3e6b2e282d54c6deb9f009&amp;id=d2c8865131&amp;e=b62291c72f" TargetMode="External"/><Relationship Id="rId5" Type="http://schemas.openxmlformats.org/officeDocument/2006/relationships/hyperlink" Target="https://facebook.us7.list-manage.com/track/click?u=6cb3e6b2e282d54c6deb9f009&amp;id=aa3a0491f5&amp;e=b62291c72f" TargetMode="External"/><Relationship Id="rId4" Type="http://schemas.openxmlformats.org/officeDocument/2006/relationships/hyperlink" Target="https://facebook.us7.list-manage.com/track/click?u=6cb3e6b2e282d54c6deb9f009&amp;id=5ebe328dd7&amp;e=b62291c72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s://drive.google.com/file/d/11jmCS1aANyXvgX40oqAdTBLzBgdqPs8P/vie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mailto:ortofertile@gmai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s://l.instagram.com/?u=https://docs.google.com/forms/d/1RHE8vIJnGqdmSzolkGrwqm9FhpvncRVpx55byTO1yTs/&amp;e=ATNenSFIQd60YYvUYqRiUsa5h1FWfZGFuZmUrU8YgCfEaIh7wx2dAPsFVQYVh6qfNNCvJd49Yc3eR4JRMgAXhHs&amp;s=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4.jpg"/><Relationship Id="rId7"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hyperlink" Target="mailto:ortofertile@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graphicFrame>
        <p:nvGraphicFramePr>
          <p:cNvPr id="84" name="Google Shape;84;p1"/>
          <p:cNvGraphicFramePr/>
          <p:nvPr/>
        </p:nvGraphicFramePr>
        <p:xfrm>
          <a:off x="398584" y="2672151"/>
          <a:ext cx="3782450" cy="1970675"/>
        </p:xfrm>
        <a:graphic>
          <a:graphicData uri="http://schemas.openxmlformats.org/drawingml/2006/table">
            <a:tbl>
              <a:tblPr firstRow="1" bandRow="1">
                <a:noFill/>
                <a:tableStyleId>{12D1D590-2810-4E9A-B7E6-E3365F1CAD89}</a:tableStyleId>
              </a:tblPr>
              <a:tblGrid>
                <a:gridCol w="1891225">
                  <a:extLst>
                    <a:ext uri="{9D8B030D-6E8A-4147-A177-3AD203B41FA5}">
                      <a16:colId xmlns:a16="http://schemas.microsoft.com/office/drawing/2014/main" val="20000"/>
                    </a:ext>
                  </a:extLst>
                </a:gridCol>
                <a:gridCol w="1891225">
                  <a:extLst>
                    <a:ext uri="{9D8B030D-6E8A-4147-A177-3AD203B41FA5}">
                      <a16:colId xmlns:a16="http://schemas.microsoft.com/office/drawing/2014/main" val="20001"/>
                    </a:ext>
                  </a:extLst>
                </a:gridCol>
              </a:tblGrid>
              <a:tr h="1109000">
                <a:tc gridSpan="2">
                  <a:txBody>
                    <a:bodyPr/>
                    <a:lstStyle/>
                    <a:p>
                      <a:pPr marL="0" marR="0" lvl="0" indent="0" algn="ctr" rtl="0">
                        <a:spcBef>
                          <a:spcPts val="0"/>
                        </a:spcBef>
                        <a:spcAft>
                          <a:spcPts val="0"/>
                        </a:spcAft>
                        <a:buNone/>
                      </a:pPr>
                      <a:r>
                        <a:rPr lang="it-IT" sz="1800" u="none" strike="noStrike" cap="none">
                          <a:latin typeface="Arial"/>
                          <a:ea typeface="Arial"/>
                          <a:cs typeface="Arial"/>
                          <a:sym typeface="Arial"/>
                        </a:rPr>
                        <a:t>Collettivo di ricerca</a:t>
                      </a:r>
                      <a:endParaRPr/>
                    </a:p>
                    <a:p>
                      <a:pPr marL="0" marR="0" lvl="0" indent="0" algn="ctr" rtl="0">
                        <a:spcBef>
                          <a:spcPts val="0"/>
                        </a:spcBef>
                        <a:spcAft>
                          <a:spcPts val="0"/>
                        </a:spcAft>
                        <a:buNone/>
                      </a:pPr>
                      <a:r>
                        <a:rPr lang="it-IT" sz="3600" u="none" strike="noStrike" cap="none">
                          <a:latin typeface="Arial"/>
                          <a:ea typeface="Arial"/>
                          <a:cs typeface="Arial"/>
                          <a:sym typeface="Arial"/>
                        </a:rPr>
                        <a:t>Orto Fertile</a:t>
                      </a:r>
                      <a:endParaRPr/>
                    </a:p>
                  </a:txBody>
                  <a:tcPr marL="91450" marR="91450" marT="45725" marB="45725" anchor="ctr">
                    <a:solidFill>
                      <a:srgbClr val="81B61C"/>
                    </a:solidFill>
                  </a:tcPr>
                </a:tc>
                <a:tc hMerge="1">
                  <a:txBody>
                    <a:bodyPr/>
                    <a:lstStyle/>
                    <a:p>
                      <a:endParaRPr lang="it-IT"/>
                    </a:p>
                  </a:txBody>
                  <a:tcPr/>
                </a:tc>
                <a:extLst>
                  <a:ext uri="{0D108BD9-81ED-4DB2-BD59-A6C34878D82A}">
                    <a16:rowId xmlns:a16="http://schemas.microsoft.com/office/drawing/2014/main" val="10000"/>
                  </a:ext>
                </a:extLst>
              </a:tr>
              <a:tr h="861675">
                <a:tc>
                  <a:txBody>
                    <a:bodyPr/>
                    <a:lstStyle/>
                    <a:p>
                      <a:pPr marL="0" marR="0" lvl="0" indent="0" algn="ctr" rtl="0">
                        <a:spcBef>
                          <a:spcPts val="0"/>
                        </a:spcBef>
                        <a:spcAft>
                          <a:spcPts val="0"/>
                        </a:spcAft>
                        <a:buNone/>
                      </a:pPr>
                      <a:endParaRPr sz="1400" u="none" strike="noStrike" cap="none"/>
                    </a:p>
                  </a:txBody>
                  <a:tcPr marL="91450" marR="91450" marT="45725" marB="45725" anchor="ctr">
                    <a:solidFill>
                      <a:srgbClr val="81B61C">
                        <a:alpha val="20000"/>
                      </a:srgbClr>
                    </a:solidFill>
                  </a:tcPr>
                </a:tc>
                <a:tc>
                  <a:txBody>
                    <a:bodyPr/>
                    <a:lstStyle/>
                    <a:p>
                      <a:pPr marL="0" marR="0" lvl="0" indent="0" algn="ctr" rtl="0">
                        <a:spcBef>
                          <a:spcPts val="0"/>
                        </a:spcBef>
                        <a:spcAft>
                          <a:spcPts val="0"/>
                        </a:spcAft>
                        <a:buNone/>
                      </a:pPr>
                      <a:r>
                        <a:rPr lang="it-IT" sz="1050" u="none" strike="noStrike" cap="none">
                          <a:solidFill>
                            <a:srgbClr val="4F6128"/>
                          </a:solidFill>
                          <a:latin typeface="Arial"/>
                          <a:ea typeface="Arial"/>
                          <a:cs typeface="Arial"/>
                          <a:sym typeface="Arial"/>
                        </a:rPr>
                        <a:t>Dott.ri</a:t>
                      </a:r>
                      <a:endParaRPr sz="1050" u="none" strike="noStrike" cap="none">
                        <a:solidFill>
                          <a:srgbClr val="4F6128"/>
                        </a:solidFill>
                        <a:latin typeface="Arial"/>
                        <a:ea typeface="Arial"/>
                        <a:cs typeface="Arial"/>
                        <a:sym typeface="Arial"/>
                      </a:endParaRPr>
                    </a:p>
                    <a:p>
                      <a:pPr marL="0" marR="0" lvl="0" indent="0" algn="ctr" rtl="0">
                        <a:spcBef>
                          <a:spcPts val="0"/>
                        </a:spcBef>
                        <a:spcAft>
                          <a:spcPts val="0"/>
                        </a:spcAft>
                        <a:buNone/>
                      </a:pPr>
                      <a:r>
                        <a:rPr lang="it-IT" sz="1400" u="none" strike="noStrike" cap="none">
                          <a:solidFill>
                            <a:srgbClr val="4F6128"/>
                          </a:solidFill>
                          <a:latin typeface="Arial"/>
                          <a:ea typeface="Arial"/>
                          <a:cs typeface="Arial"/>
                          <a:sym typeface="Arial"/>
                        </a:rPr>
                        <a:t>Francesco Loperfido</a:t>
                      </a:r>
                      <a:endParaRPr sz="1400" u="none" strike="noStrike" cap="none">
                        <a:solidFill>
                          <a:srgbClr val="4F6128"/>
                        </a:solidFill>
                        <a:latin typeface="Arial"/>
                        <a:ea typeface="Arial"/>
                        <a:cs typeface="Arial"/>
                        <a:sym typeface="Arial"/>
                      </a:endParaRPr>
                    </a:p>
                    <a:p>
                      <a:pPr marL="0" marR="0" lvl="0" indent="0" algn="ctr" rtl="0">
                        <a:spcBef>
                          <a:spcPts val="0"/>
                        </a:spcBef>
                        <a:spcAft>
                          <a:spcPts val="0"/>
                        </a:spcAft>
                        <a:buNone/>
                      </a:pPr>
                      <a:r>
                        <a:rPr lang="it-IT" sz="1400" u="none" strike="noStrike" cap="none">
                          <a:solidFill>
                            <a:srgbClr val="4F6128"/>
                          </a:solidFill>
                          <a:latin typeface="Arial"/>
                          <a:ea typeface="Arial"/>
                          <a:cs typeface="Arial"/>
                          <a:sym typeface="Arial"/>
                        </a:rPr>
                        <a:t>Roberta Mansueto</a:t>
                      </a:r>
                      <a:endParaRPr/>
                    </a:p>
                  </a:txBody>
                  <a:tcPr marL="91450" marR="91450" marT="45725" marB="45725" anchor="ctr">
                    <a:solidFill>
                      <a:srgbClr val="81B61C">
                        <a:alpha val="20000"/>
                      </a:srgbClr>
                    </a:solidFill>
                  </a:tcPr>
                </a:tc>
                <a:extLst>
                  <a:ext uri="{0D108BD9-81ED-4DB2-BD59-A6C34878D82A}">
                    <a16:rowId xmlns:a16="http://schemas.microsoft.com/office/drawing/2014/main" val="10001"/>
                  </a:ext>
                </a:extLst>
              </a:tr>
            </a:tbl>
          </a:graphicData>
        </a:graphic>
      </p:graphicFrame>
      <p:pic>
        <p:nvPicPr>
          <p:cNvPr id="85" name="Google Shape;85;p1"/>
          <p:cNvPicPr preferRelativeResize="0"/>
          <p:nvPr/>
        </p:nvPicPr>
        <p:blipFill rotWithShape="1">
          <a:blip r:embed="rId4">
            <a:alphaModFix/>
          </a:blip>
          <a:srcRect/>
          <a:stretch/>
        </p:blipFill>
        <p:spPr>
          <a:xfrm>
            <a:off x="934784" y="3804781"/>
            <a:ext cx="803550" cy="813004"/>
          </a:xfrm>
          <a:prstGeom prst="rect">
            <a:avLst/>
          </a:prstGeom>
          <a:noFill/>
          <a:ln>
            <a:noFill/>
          </a:ln>
        </p:spPr>
      </p:pic>
      <p:grpSp>
        <p:nvGrpSpPr>
          <p:cNvPr id="86" name="Google Shape;86;p1"/>
          <p:cNvGrpSpPr/>
          <p:nvPr/>
        </p:nvGrpSpPr>
        <p:grpSpPr>
          <a:xfrm>
            <a:off x="1448701" y="5887525"/>
            <a:ext cx="1517474" cy="711700"/>
            <a:chOff x="1448701" y="5887525"/>
            <a:chExt cx="1517474" cy="711700"/>
          </a:xfrm>
        </p:grpSpPr>
        <p:sp>
          <p:nvSpPr>
            <p:cNvPr id="87" name="Google Shape;87;p1"/>
            <p:cNvSpPr/>
            <p:nvPr/>
          </p:nvSpPr>
          <p:spPr>
            <a:xfrm>
              <a:off x="1665975" y="5887525"/>
              <a:ext cx="1300200" cy="680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
            <p:cNvPicPr preferRelativeResize="0"/>
            <p:nvPr/>
          </p:nvPicPr>
          <p:blipFill>
            <a:blip r:embed="rId5">
              <a:alphaModFix/>
            </a:blip>
            <a:stretch>
              <a:fillRect/>
            </a:stretch>
          </p:blipFill>
          <p:spPr>
            <a:xfrm>
              <a:off x="1448701" y="5918975"/>
              <a:ext cx="1300225" cy="6802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10"/>
          <p:cNvSpPr/>
          <p:nvPr/>
        </p:nvSpPr>
        <p:spPr>
          <a:xfrm>
            <a:off x="297978" y="1052574"/>
            <a:ext cx="22007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ORTO CUSTODE</a:t>
            </a:r>
            <a:endParaRPr/>
          </a:p>
        </p:txBody>
      </p:sp>
      <p:sp>
        <p:nvSpPr>
          <p:cNvPr id="171" name="Google Shape;171;p10"/>
          <p:cNvSpPr/>
          <p:nvPr/>
        </p:nvSpPr>
        <p:spPr>
          <a:xfrm>
            <a:off x="343244" y="1570525"/>
            <a:ext cx="4755047"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chemeClr val="dk1"/>
                </a:solidFill>
                <a:latin typeface="Book Antiqua"/>
                <a:ea typeface="Book Antiqua"/>
                <a:cs typeface="Book Antiqua"/>
                <a:sym typeface="Book Antiqua"/>
              </a:rPr>
              <a:t>Custode</a:t>
            </a:r>
            <a:r>
              <a:rPr lang="it-IT" sz="1400">
                <a:solidFill>
                  <a:schemeClr val="dk1"/>
                </a:solidFill>
                <a:latin typeface="Book Antiqua"/>
                <a:ea typeface="Book Antiqua"/>
                <a:cs typeface="Book Antiqua"/>
                <a:sym typeface="Book Antiqua"/>
              </a:rPr>
              <a:t>, dal latino </a:t>
            </a:r>
            <a:r>
              <a:rPr lang="it-IT" sz="1400" i="1">
                <a:solidFill>
                  <a:schemeClr val="dk1"/>
                </a:solidFill>
                <a:latin typeface="Book Antiqua"/>
                <a:ea typeface="Book Antiqua"/>
                <a:cs typeface="Book Antiqua"/>
                <a:sym typeface="Book Antiqua"/>
              </a:rPr>
              <a:t>“custos” </a:t>
            </a:r>
            <a:r>
              <a:rPr lang="it-IT" sz="1400">
                <a:solidFill>
                  <a:schemeClr val="dk1"/>
                </a:solidFill>
                <a:latin typeface="Book Antiqua"/>
                <a:ea typeface="Book Antiqua"/>
                <a:cs typeface="Book Antiqua"/>
                <a:sym typeface="Book Antiqua"/>
              </a:rPr>
              <a:t>nel senso di </a:t>
            </a:r>
            <a:r>
              <a:rPr lang="it-IT" sz="1400" b="1">
                <a:solidFill>
                  <a:schemeClr val="dk1"/>
                </a:solidFill>
                <a:latin typeface="Book Antiqua"/>
                <a:ea typeface="Book Antiqua"/>
                <a:cs typeface="Book Antiqua"/>
                <a:sym typeface="Book Antiqua"/>
              </a:rPr>
              <a:t>coprire</a:t>
            </a:r>
            <a:r>
              <a:rPr lang="it-IT" sz="1400">
                <a:solidFill>
                  <a:schemeClr val="dk1"/>
                </a:solidFill>
                <a:latin typeface="Book Antiqua"/>
                <a:ea typeface="Book Antiqua"/>
                <a:cs typeface="Book Antiqua"/>
                <a:sym typeface="Book Antiqua"/>
              </a:rPr>
              <a:t>, </a:t>
            </a:r>
            <a:r>
              <a:rPr lang="it-IT" sz="1400" b="1">
                <a:solidFill>
                  <a:schemeClr val="dk1"/>
                </a:solidFill>
                <a:latin typeface="Book Antiqua"/>
                <a:ea typeface="Book Antiqua"/>
                <a:cs typeface="Book Antiqua"/>
                <a:sym typeface="Book Antiqua"/>
              </a:rPr>
              <a:t>difendere</a:t>
            </a:r>
            <a:r>
              <a:rPr lang="it-IT" sz="1400">
                <a:solidFill>
                  <a:schemeClr val="dk1"/>
                </a:solidFill>
                <a:latin typeface="Book Antiqua"/>
                <a:ea typeface="Book Antiqua"/>
                <a:cs typeface="Book Antiqua"/>
                <a:sym typeface="Book Antiqua"/>
              </a:rPr>
              <a:t>. </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Il custode ha cura, preserva dai pericoli, provvede alle necessità. </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Noi non vogliamo interrompere questa pratica di cura, quindi continueremo a custodire.</a:t>
            </a:r>
            <a:endParaRPr/>
          </a:p>
          <a:p>
            <a:pPr marL="0" marR="0" lvl="0" indent="0" algn="just" rtl="0">
              <a:spcBef>
                <a:spcPts val="0"/>
              </a:spcBef>
              <a:spcAft>
                <a:spcPts val="0"/>
              </a:spcAft>
              <a:buNone/>
            </a:pPr>
            <a:br>
              <a:rPr lang="it-IT" sz="1400">
                <a:solidFill>
                  <a:schemeClr val="dk1"/>
                </a:solidFill>
                <a:latin typeface="Book Antiqua"/>
                <a:ea typeface="Book Antiqua"/>
                <a:cs typeface="Book Antiqua"/>
                <a:sym typeface="Book Antiqua"/>
              </a:rPr>
            </a:br>
            <a:r>
              <a:rPr lang="it-IT" sz="1400">
                <a:solidFill>
                  <a:schemeClr val="dk1"/>
                </a:solidFill>
                <a:latin typeface="Book Antiqua"/>
                <a:ea typeface="Book Antiqua"/>
                <a:cs typeface="Book Antiqua"/>
                <a:sym typeface="Book Antiqua"/>
              </a:rPr>
              <a:t>Il</a:t>
            </a:r>
            <a:r>
              <a:rPr lang="it-IT" sz="1400" b="1">
                <a:solidFill>
                  <a:schemeClr val="dk1"/>
                </a:solidFill>
                <a:latin typeface="Book Antiqua"/>
                <a:ea typeface="Book Antiqua"/>
                <a:cs typeface="Book Antiqua"/>
                <a:sym typeface="Book Antiqua"/>
              </a:rPr>
              <a:t> nostro orto custode </a:t>
            </a:r>
            <a:r>
              <a:rPr lang="it-IT" sz="1400">
                <a:solidFill>
                  <a:schemeClr val="dk1"/>
                </a:solidFill>
                <a:latin typeface="Book Antiqua"/>
                <a:ea typeface="Book Antiqua"/>
                <a:cs typeface="Book Antiqua"/>
                <a:sym typeface="Book Antiqua"/>
              </a:rPr>
              <a:t>è un orto “</a:t>
            </a:r>
            <a:r>
              <a:rPr lang="it-IT" sz="1400" i="1">
                <a:solidFill>
                  <a:schemeClr val="dk1"/>
                </a:solidFill>
                <a:latin typeface="Book Antiqua"/>
                <a:ea typeface="Book Antiqua"/>
                <a:cs typeface="Book Antiqua"/>
                <a:sym typeface="Book Antiqua"/>
              </a:rPr>
              <a:t>Statuéneche</a:t>
            </a:r>
            <a:r>
              <a:rPr lang="it-IT" sz="1400">
                <a:solidFill>
                  <a:schemeClr val="dk1"/>
                </a:solidFill>
                <a:latin typeface="Book Antiqua"/>
                <a:ea typeface="Book Antiqua"/>
                <a:cs typeface="Book Antiqua"/>
                <a:sym typeface="Book Antiqua"/>
              </a:rPr>
              <a:t>”, come ci racconta l’amico Mario Gabriele (scrittore-cultore dei dialetti pugliesi), ovvero un orto impiantato basso in una lama, come il punto più basso di quella schiena d’asino dal cui grecismo prende il nome statonico, da “</a:t>
            </a:r>
            <a:r>
              <a:rPr lang="it-IT" sz="1400" i="1">
                <a:solidFill>
                  <a:schemeClr val="dk1"/>
                </a:solidFill>
                <a:latin typeface="Book Antiqua"/>
                <a:ea typeface="Book Antiqua"/>
                <a:cs typeface="Book Antiqua"/>
                <a:sym typeface="Book Antiqua"/>
              </a:rPr>
              <a:t>statòs</a:t>
            </a:r>
            <a:r>
              <a:rPr lang="it-IT" sz="1400">
                <a:solidFill>
                  <a:schemeClr val="dk1"/>
                </a:solidFill>
                <a:latin typeface="Book Antiqua"/>
                <a:ea typeface="Book Antiqua"/>
                <a:cs typeface="Book Antiqua"/>
                <a:sym typeface="Book Antiqua"/>
              </a:rPr>
              <a:t>” posto in basso e “</a:t>
            </a:r>
            <a:r>
              <a:rPr lang="it-IT" sz="1400" i="1">
                <a:solidFill>
                  <a:schemeClr val="dk1"/>
                </a:solidFill>
                <a:latin typeface="Book Antiqua"/>
                <a:ea typeface="Book Antiqua"/>
                <a:cs typeface="Book Antiqua"/>
                <a:sym typeface="Book Antiqua"/>
              </a:rPr>
              <a:t>ònikos</a:t>
            </a:r>
            <a:r>
              <a:rPr lang="it-IT" sz="1400">
                <a:solidFill>
                  <a:schemeClr val="dk1"/>
                </a:solidFill>
                <a:latin typeface="Book Antiqua"/>
                <a:ea typeface="Book Antiqua"/>
                <a:cs typeface="Book Antiqua"/>
                <a:sym typeface="Book Antiqua"/>
              </a:rPr>
              <a:t>”, dell’asino, appunto la parte più profonda del suo “crinale”.</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 </a:t>
            </a:r>
            <a:endParaRPr/>
          </a:p>
          <a:p>
            <a:pPr marL="0" marR="0" lvl="0" indent="0" algn="l" rtl="0">
              <a:spcBef>
                <a:spcPts val="0"/>
              </a:spcBef>
              <a:spcAft>
                <a:spcPts val="0"/>
              </a:spcAft>
              <a:buNone/>
            </a:pPr>
            <a:r>
              <a:rPr lang="it-IT" sz="1400">
                <a:solidFill>
                  <a:schemeClr val="dk1"/>
                </a:solidFill>
                <a:latin typeface="Book Antiqua"/>
                <a:ea typeface="Book Antiqua"/>
                <a:cs typeface="Book Antiqua"/>
                <a:sym typeface="Book Antiqua"/>
              </a:rPr>
              <a:t>Questo orto ci è stato concesso da Ida del Molino e da Giuseppe della Masseria La Mandra. </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p:txBody>
      </p:sp>
      <p:pic>
        <p:nvPicPr>
          <p:cNvPr id="172" name="Google Shape;172;p10"/>
          <p:cNvPicPr preferRelativeResize="0"/>
          <p:nvPr/>
        </p:nvPicPr>
        <p:blipFill rotWithShape="1">
          <a:blip r:embed="rId4">
            <a:alphaModFix/>
          </a:blip>
          <a:srcRect/>
          <a:stretch/>
        </p:blipFill>
        <p:spPr>
          <a:xfrm>
            <a:off x="5220819" y="1143604"/>
            <a:ext cx="3361862" cy="4482483"/>
          </a:xfrm>
          <a:prstGeom prst="rect">
            <a:avLst/>
          </a:prstGeom>
          <a:noFill/>
          <a:ln>
            <a:noFill/>
          </a:ln>
        </p:spPr>
      </p:pic>
      <p:sp>
        <p:nvSpPr>
          <p:cNvPr id="173" name="Google Shape;173;p10"/>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174" name="Google Shape;174;p10"/>
          <p:cNvSpPr txBox="1"/>
          <p:nvPr/>
        </p:nvSpPr>
        <p:spPr>
          <a:xfrm>
            <a:off x="343243" y="741029"/>
            <a:ext cx="8274663" cy="307777"/>
          </a:xfrm>
          <a:prstGeom prst="rect">
            <a:avLst/>
          </a:prstGeom>
          <a:solidFill>
            <a:schemeClr val="accent3"/>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CUSTODIA BIODIVERSITÀ</a:t>
            </a:r>
            <a:endParaRPr sz="1400" i="1">
              <a:solidFill>
                <a:schemeClr val="dk1"/>
              </a:solidFill>
              <a:latin typeface="Book Antiqua"/>
              <a:ea typeface="Book Antiqua"/>
              <a:cs typeface="Book Antiqua"/>
              <a:sym typeface="Book Antiqua"/>
            </a:endParaRPr>
          </a:p>
        </p:txBody>
      </p:sp>
      <p:sp>
        <p:nvSpPr>
          <p:cNvPr id="175" name="Google Shape;175;p10"/>
          <p:cNvSpPr txBox="1"/>
          <p:nvPr/>
        </p:nvSpPr>
        <p:spPr>
          <a:xfrm>
            <a:off x="5220820" y="5583591"/>
            <a:ext cx="3361862"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La catalogazione dei semi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11"/>
          <p:cNvSpPr/>
          <p:nvPr/>
        </p:nvSpPr>
        <p:spPr>
          <a:xfrm>
            <a:off x="343244" y="1649214"/>
            <a:ext cx="4011473"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Abbiamo catalogato circa 100 varietà di semi, recuperati da agricoltori locali, associazioni di diffusione e conservazione di piante spontanee e orticole come: </a:t>
            </a:r>
            <a:r>
              <a:rPr lang="it-IT" sz="1400" u="sng">
                <a:solidFill>
                  <a:schemeClr val="dk1"/>
                </a:solidFill>
                <a:latin typeface="Book Antiqua"/>
                <a:ea typeface="Book Antiqua"/>
                <a:cs typeface="Book Antiqua"/>
                <a:sym typeface="Book Antiqua"/>
                <a:hlinkClick r:id="rId4">
                  <a:extLst>
                    <a:ext uri="{A12FA001-AC4F-418D-AE19-62706E023703}">
                      <ahyp:hlinkClr xmlns:ahyp="http://schemas.microsoft.com/office/drawing/2018/hyperlinkcolor" val="tx"/>
                    </a:ext>
                  </a:extLst>
                </a:hlinkClick>
              </a:rPr>
              <a:t>A.Di.P.A.Puglia</a:t>
            </a:r>
            <a:r>
              <a:rPr lang="it-IT" sz="1400">
                <a:solidFill>
                  <a:schemeClr val="dk1"/>
                </a:solidFill>
                <a:latin typeface="Book Antiqua"/>
                <a:ea typeface="Book Antiqua"/>
                <a:cs typeface="Book Antiqua"/>
                <a:sym typeface="Book Antiqua"/>
              </a:rPr>
              <a:t>, </a:t>
            </a:r>
            <a:r>
              <a:rPr lang="it-IT" sz="1400" u="sng">
                <a:solidFill>
                  <a:schemeClr val="dk1"/>
                </a:solidFill>
                <a:latin typeface="Book Antiqua"/>
                <a:ea typeface="Book Antiqua"/>
                <a:cs typeface="Book Antiqua"/>
                <a:sym typeface="Book Antiqua"/>
                <a:hlinkClick r:id="rId5">
                  <a:extLst>
                    <a:ext uri="{A12FA001-AC4F-418D-AE19-62706E023703}">
                      <ahyp:hlinkClr xmlns:ahyp="http://schemas.microsoft.com/office/drawing/2018/hyperlinkcolor" val="tx"/>
                    </a:ext>
                  </a:extLst>
                </a:hlinkClick>
              </a:rPr>
              <a:t>Amicidellorto2</a:t>
            </a:r>
            <a:r>
              <a:rPr lang="it-IT" sz="1400">
                <a:solidFill>
                  <a:schemeClr val="dk1"/>
                </a:solidFill>
                <a:latin typeface="Book Antiqua"/>
                <a:ea typeface="Book Antiqua"/>
                <a:cs typeface="Book Antiqua"/>
                <a:sym typeface="Book Antiqua"/>
              </a:rPr>
              <a:t>, </a:t>
            </a:r>
            <a:endParaRPr/>
          </a:p>
          <a:p>
            <a:pPr marL="0" marR="0" lvl="0" indent="0" algn="just" rtl="0">
              <a:spcBef>
                <a:spcPts val="0"/>
              </a:spcBef>
              <a:spcAft>
                <a:spcPts val="0"/>
              </a:spcAft>
              <a:buNone/>
            </a:pPr>
            <a:r>
              <a:rPr lang="it-IT" sz="1400" u="sng">
                <a:solidFill>
                  <a:schemeClr val="dk1"/>
                </a:solidFill>
                <a:latin typeface="Book Antiqua"/>
                <a:ea typeface="Book Antiqua"/>
                <a:cs typeface="Book Antiqua"/>
                <a:sym typeface="Book Antiqua"/>
                <a:hlinkClick r:id="rId6">
                  <a:extLst>
                    <a:ext uri="{A12FA001-AC4F-418D-AE19-62706E023703}">
                      <ahyp:hlinkClr xmlns:ahyp="http://schemas.microsoft.com/office/drawing/2018/hyperlinkcolor" val="tx"/>
                    </a:ext>
                  </a:extLst>
                </a:hlinkClick>
              </a:rPr>
              <a:t>Ortocircuito - Bari</a:t>
            </a:r>
            <a:r>
              <a:rPr lang="it-IT" sz="1400">
                <a:solidFill>
                  <a:schemeClr val="dk1"/>
                </a:solidFill>
                <a:latin typeface="Book Antiqua"/>
                <a:ea typeface="Book Antiqua"/>
                <a:cs typeface="Book Antiqua"/>
                <a:sym typeface="Book Antiqua"/>
              </a:rPr>
              <a:t> e </a:t>
            </a:r>
            <a:r>
              <a:rPr lang="it-IT" sz="1400" u="sng">
                <a:solidFill>
                  <a:schemeClr val="dk1"/>
                </a:solidFill>
                <a:latin typeface="Book Antiqua"/>
                <a:ea typeface="Book Antiqua"/>
                <a:cs typeface="Book Antiqua"/>
                <a:sym typeface="Book Antiqua"/>
                <a:hlinkClick r:id="rId7">
                  <a:extLst>
                    <a:ext uri="{A12FA001-AC4F-418D-AE19-62706E023703}">
                      <ahyp:hlinkClr xmlns:ahyp="http://schemas.microsoft.com/office/drawing/2018/hyperlinkcolor" val="tx"/>
                    </a:ext>
                  </a:extLst>
                </a:hlinkClick>
              </a:rPr>
              <a:t>Società Benefit Ex Terra</a:t>
            </a:r>
            <a:r>
              <a:rPr lang="it-IT" sz="1400">
                <a:solidFill>
                  <a:schemeClr val="dk1"/>
                </a:solidFill>
                <a:latin typeface="Book Antiqua"/>
                <a:ea typeface="Book Antiqua"/>
                <a:cs typeface="Book Antiqua"/>
                <a:sym typeface="Book Antiqua"/>
              </a:rPr>
              <a:t>. </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Queste realtà pugliesi, tra le loro attività, promuovono lo scambio dei semi come pratica collettiva ed etica per distribuire biodiversità e conoscenza di varietà vegetali antiche.</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 </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Vogliamo iniziare questa pratica di scambio dei semi anche nella nostra area territoriale, pratica inusuale qui, coinvolgendo la cittadinanza in una semina collettiva e nelle varie attività attorno l’orto.</a:t>
            </a:r>
            <a:endParaRPr/>
          </a:p>
        </p:txBody>
      </p:sp>
      <p:pic>
        <p:nvPicPr>
          <p:cNvPr id="181" name="Google Shape;181;p11"/>
          <p:cNvPicPr preferRelativeResize="0"/>
          <p:nvPr/>
        </p:nvPicPr>
        <p:blipFill rotWithShape="1">
          <a:blip r:embed="rId8">
            <a:alphaModFix/>
          </a:blip>
          <a:srcRect b="15642"/>
          <a:stretch/>
        </p:blipFill>
        <p:spPr>
          <a:xfrm>
            <a:off x="4480574" y="1874065"/>
            <a:ext cx="4514631" cy="2856290"/>
          </a:xfrm>
          <a:prstGeom prst="rect">
            <a:avLst/>
          </a:prstGeom>
          <a:noFill/>
          <a:ln>
            <a:noFill/>
          </a:ln>
        </p:spPr>
      </p:pic>
      <p:sp>
        <p:nvSpPr>
          <p:cNvPr id="182" name="Google Shape;182;p11"/>
          <p:cNvSpPr/>
          <p:nvPr/>
        </p:nvSpPr>
        <p:spPr>
          <a:xfrm>
            <a:off x="297978" y="1052574"/>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SEMINA COLLETTIVA e SCAMBIO SEMI</a:t>
            </a:r>
            <a:endParaRPr/>
          </a:p>
        </p:txBody>
      </p:sp>
      <p:sp>
        <p:nvSpPr>
          <p:cNvPr id="183" name="Google Shape;183;p11"/>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184" name="Google Shape;184;p11"/>
          <p:cNvSpPr txBox="1"/>
          <p:nvPr/>
        </p:nvSpPr>
        <p:spPr>
          <a:xfrm>
            <a:off x="343243" y="741029"/>
            <a:ext cx="8274663" cy="307777"/>
          </a:xfrm>
          <a:prstGeom prst="rect">
            <a:avLst/>
          </a:prstGeom>
          <a:solidFill>
            <a:schemeClr val="accent3"/>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CUSTODIA BIODIVERSITÀ</a:t>
            </a:r>
            <a:endParaRPr sz="1400" i="1">
              <a:solidFill>
                <a:schemeClr val="dk1"/>
              </a:solidFill>
              <a:latin typeface="Book Antiqua"/>
              <a:ea typeface="Book Antiqua"/>
              <a:cs typeface="Book Antiqua"/>
              <a:sym typeface="Book Antiqua"/>
            </a:endParaRPr>
          </a:p>
        </p:txBody>
      </p:sp>
      <p:sp>
        <p:nvSpPr>
          <p:cNvPr id="185" name="Google Shape;185;p11"/>
          <p:cNvSpPr txBox="1"/>
          <p:nvPr/>
        </p:nvSpPr>
        <p:spPr>
          <a:xfrm>
            <a:off x="4904168" y="4730355"/>
            <a:ext cx="366744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Uno dei tanti semenzai dell’associazione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pic>
        <p:nvPicPr>
          <p:cNvPr id="190" name="Google Shape;190;p12"/>
          <p:cNvPicPr preferRelativeResize="0"/>
          <p:nvPr/>
        </p:nvPicPr>
        <p:blipFill rotWithShape="1">
          <a:blip r:embed="rId4">
            <a:alphaModFix/>
          </a:blip>
          <a:srcRect/>
          <a:stretch/>
        </p:blipFill>
        <p:spPr>
          <a:xfrm>
            <a:off x="5182180" y="1219593"/>
            <a:ext cx="3168790" cy="4225054"/>
          </a:xfrm>
          <a:prstGeom prst="rect">
            <a:avLst/>
          </a:prstGeom>
          <a:noFill/>
          <a:ln>
            <a:noFill/>
          </a:ln>
        </p:spPr>
      </p:pic>
      <p:sp>
        <p:nvSpPr>
          <p:cNvPr id="191" name="Google Shape;191;p12"/>
          <p:cNvSpPr/>
          <p:nvPr/>
        </p:nvSpPr>
        <p:spPr>
          <a:xfrm>
            <a:off x="343243" y="2274930"/>
            <a:ext cx="4303912" cy="2893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Il collettivo Orto Fertile promuove incontri e attività legati alla valorizzazione e recupero delle conoscenze in ambito etnobotanico, </a:t>
            </a:r>
            <a:r>
              <a:rPr lang="it-IT" sz="1400" b="1">
                <a:solidFill>
                  <a:schemeClr val="dk1"/>
                </a:solidFill>
                <a:latin typeface="Book Antiqua"/>
                <a:ea typeface="Book Antiqua"/>
                <a:cs typeface="Book Antiqua"/>
                <a:sym typeface="Book Antiqua"/>
              </a:rPr>
              <a:t>sulle erbe spontanee tipiche</a:t>
            </a:r>
            <a:r>
              <a:rPr lang="it-IT" sz="1400">
                <a:solidFill>
                  <a:schemeClr val="dk1"/>
                </a:solidFill>
                <a:latin typeface="Book Antiqua"/>
                <a:ea typeface="Book Antiqua"/>
                <a:cs typeface="Book Antiqua"/>
                <a:sym typeface="Book Antiqua"/>
              </a:rPr>
              <a:t> dei territori della Murgia del Sud-Est.</a:t>
            </a:r>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it-IT" sz="1400">
                <a:solidFill>
                  <a:schemeClr val="dk1"/>
                </a:solidFill>
                <a:latin typeface="Book Antiqua"/>
                <a:ea typeface="Book Antiqua"/>
                <a:cs typeface="Book Antiqua"/>
                <a:sym typeface="Book Antiqua"/>
              </a:rPr>
              <a:t>Tra le attività promosse organizziamo </a:t>
            </a:r>
            <a:r>
              <a:rPr lang="it-IT" sz="1400" b="1">
                <a:solidFill>
                  <a:schemeClr val="dk1"/>
                </a:solidFill>
                <a:latin typeface="Book Antiqua"/>
                <a:ea typeface="Book Antiqua"/>
                <a:cs typeface="Book Antiqua"/>
                <a:sym typeface="Book Antiqua"/>
              </a:rPr>
              <a:t>passeggiate etnobotaniche</a:t>
            </a:r>
            <a:r>
              <a:rPr lang="it-IT" sz="1400">
                <a:solidFill>
                  <a:schemeClr val="dk1"/>
                </a:solidFill>
                <a:latin typeface="Book Antiqua"/>
                <a:ea typeface="Book Antiqua"/>
                <a:cs typeface="Book Antiqua"/>
                <a:sym typeface="Book Antiqua"/>
              </a:rPr>
              <a:t> nel bosco e nelle aree adiacenti alla Masseria La Mandra, e ospitiamo incontri di carattere didattico o divulgativo</a:t>
            </a:r>
            <a:r>
              <a:rPr lang="it-IT" sz="1400" b="1">
                <a:solidFill>
                  <a:schemeClr val="dk1"/>
                </a:solidFill>
                <a:latin typeface="Book Antiqua"/>
                <a:ea typeface="Book Antiqua"/>
                <a:cs typeface="Book Antiqua"/>
                <a:sym typeface="Book Antiqua"/>
              </a:rPr>
              <a:t>.</a:t>
            </a:r>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p:txBody>
      </p:sp>
      <p:sp>
        <p:nvSpPr>
          <p:cNvPr id="192" name="Google Shape;192;p12"/>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193" name="Google Shape;193;p12"/>
          <p:cNvSpPr/>
          <p:nvPr/>
        </p:nvSpPr>
        <p:spPr>
          <a:xfrm>
            <a:off x="297978" y="1052574"/>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RICERCA ETNOBOTANICA</a:t>
            </a:r>
            <a:endParaRPr/>
          </a:p>
        </p:txBody>
      </p:sp>
      <p:sp>
        <p:nvSpPr>
          <p:cNvPr id="194" name="Google Shape;194;p12"/>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195" name="Google Shape;195;p12"/>
          <p:cNvSpPr txBox="1"/>
          <p:nvPr/>
        </p:nvSpPr>
        <p:spPr>
          <a:xfrm>
            <a:off x="343243" y="741029"/>
            <a:ext cx="8274663" cy="30777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ETNOBOTANICA</a:t>
            </a:r>
            <a:endParaRPr sz="1400" i="1">
              <a:solidFill>
                <a:schemeClr val="dk1"/>
              </a:solidFill>
              <a:latin typeface="Book Antiqua"/>
              <a:ea typeface="Book Antiqua"/>
              <a:cs typeface="Book Antiqua"/>
              <a:sym typeface="Book Antiqua"/>
            </a:endParaRPr>
          </a:p>
        </p:txBody>
      </p:sp>
      <p:sp>
        <p:nvSpPr>
          <p:cNvPr id="196" name="Google Shape;196;p12"/>
          <p:cNvSpPr txBox="1"/>
          <p:nvPr/>
        </p:nvSpPr>
        <p:spPr>
          <a:xfrm>
            <a:off x="4790005" y="5455613"/>
            <a:ext cx="395314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Echium asperrium Lam. nel bosco della masseria La Mandra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pic>
        <p:nvPicPr>
          <p:cNvPr id="201" name="Google Shape;201;p13"/>
          <p:cNvPicPr preferRelativeResize="0"/>
          <p:nvPr/>
        </p:nvPicPr>
        <p:blipFill rotWithShape="1">
          <a:blip r:embed="rId4">
            <a:alphaModFix/>
          </a:blip>
          <a:srcRect/>
          <a:stretch/>
        </p:blipFill>
        <p:spPr>
          <a:xfrm>
            <a:off x="1308597" y="1436147"/>
            <a:ext cx="1951060" cy="3279092"/>
          </a:xfrm>
          <a:prstGeom prst="rect">
            <a:avLst/>
          </a:prstGeom>
          <a:noFill/>
          <a:ln>
            <a:noFill/>
          </a:ln>
        </p:spPr>
      </p:pic>
      <p:pic>
        <p:nvPicPr>
          <p:cNvPr id="202" name="Google Shape;202;p13"/>
          <p:cNvPicPr preferRelativeResize="0"/>
          <p:nvPr/>
        </p:nvPicPr>
        <p:blipFill rotWithShape="1">
          <a:blip r:embed="rId5">
            <a:alphaModFix/>
          </a:blip>
          <a:srcRect/>
          <a:stretch/>
        </p:blipFill>
        <p:spPr>
          <a:xfrm>
            <a:off x="4300012" y="1708929"/>
            <a:ext cx="3837840" cy="2878379"/>
          </a:xfrm>
          <a:prstGeom prst="rect">
            <a:avLst/>
          </a:prstGeom>
          <a:noFill/>
          <a:ln>
            <a:noFill/>
          </a:ln>
        </p:spPr>
      </p:pic>
      <p:sp>
        <p:nvSpPr>
          <p:cNvPr id="203" name="Google Shape;203;p13"/>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204" name="Google Shape;204;p13"/>
          <p:cNvSpPr/>
          <p:nvPr/>
        </p:nvSpPr>
        <p:spPr>
          <a:xfrm>
            <a:off x="297978" y="1052574"/>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EVENTI</a:t>
            </a:r>
            <a:endParaRPr/>
          </a:p>
        </p:txBody>
      </p:sp>
      <p:sp>
        <p:nvSpPr>
          <p:cNvPr id="205" name="Google Shape;205;p13"/>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206" name="Google Shape;206;p13"/>
          <p:cNvSpPr txBox="1"/>
          <p:nvPr/>
        </p:nvSpPr>
        <p:spPr>
          <a:xfrm>
            <a:off x="343243" y="741029"/>
            <a:ext cx="8274663" cy="30777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ETNOBOTANICA</a:t>
            </a:r>
            <a:endParaRPr sz="1400" i="1">
              <a:solidFill>
                <a:schemeClr val="dk1"/>
              </a:solidFill>
              <a:latin typeface="Book Antiqua"/>
              <a:ea typeface="Book Antiqua"/>
              <a:cs typeface="Book Antiqua"/>
              <a:sym typeface="Book Antiqua"/>
            </a:endParaRPr>
          </a:p>
        </p:txBody>
      </p:sp>
      <p:sp>
        <p:nvSpPr>
          <p:cNvPr id="207" name="Google Shape;207;p13"/>
          <p:cNvSpPr txBox="1"/>
          <p:nvPr/>
        </p:nvSpPr>
        <p:spPr>
          <a:xfrm>
            <a:off x="4300013" y="4587308"/>
            <a:ext cx="383783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600" i="1">
                <a:solidFill>
                  <a:schemeClr val="dk1"/>
                </a:solidFill>
                <a:latin typeface="Book Antiqua"/>
                <a:ea typeface="Book Antiqua"/>
                <a:cs typeface="Book Antiqua"/>
                <a:sym typeface="Book Antiqua"/>
              </a:rPr>
              <a:t>Passeggiata etnobotanica </a:t>
            </a:r>
            <a:endParaRPr/>
          </a:p>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con Gianfranco Mele</a:t>
            </a:r>
            <a:endParaRPr/>
          </a:p>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Luglio 2020</a:t>
            </a:r>
            <a:endParaRPr/>
          </a:p>
        </p:txBody>
      </p:sp>
      <p:sp>
        <p:nvSpPr>
          <p:cNvPr id="208" name="Google Shape;208;p13"/>
          <p:cNvSpPr txBox="1"/>
          <p:nvPr/>
        </p:nvSpPr>
        <p:spPr>
          <a:xfrm>
            <a:off x="729380" y="4747586"/>
            <a:ext cx="3109494" cy="1092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Abbiamo ospitato il convegno</a:t>
            </a:r>
            <a:br>
              <a:rPr lang="it-IT" sz="1600">
                <a:solidFill>
                  <a:schemeClr val="dk1"/>
                </a:solidFill>
                <a:latin typeface="Book Antiqua"/>
                <a:ea typeface="Book Antiqua"/>
                <a:cs typeface="Book Antiqua"/>
                <a:sym typeface="Book Antiqua"/>
              </a:rPr>
            </a:br>
            <a:r>
              <a:rPr lang="it-IT" sz="1600" i="1">
                <a:solidFill>
                  <a:schemeClr val="dk1"/>
                </a:solidFill>
                <a:latin typeface="Book Antiqua"/>
                <a:ea typeface="Book Antiqua"/>
                <a:cs typeface="Book Antiqua"/>
                <a:sym typeface="Book Antiqua"/>
              </a:rPr>
              <a:t>Magia contadina, erbe, trance e tradizioni popolari</a:t>
            </a:r>
            <a:endParaRPr/>
          </a:p>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organizzato dalla SISSC (Società Italiana Studi Stati di Coscienza) - Settembre 2020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14"/>
          <p:cNvSpPr/>
          <p:nvPr/>
        </p:nvSpPr>
        <p:spPr>
          <a:xfrm>
            <a:off x="338201" y="1801046"/>
            <a:ext cx="4835047" cy="437042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Tra i progetti in essere ci stiamo impegnando in una catalogazione foto-descrittiva delle varietà spontanee presenti della flora nell’agro di Noci, con l’obiettivo di creare un archivio digitale delle specie selvatiche da inserire in un blog dedicato. </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Alla catalogazione fotografica verranno associate tutte le informazioni raccolte di carattere botanico, etnobotanico e su tradizioni ed usi locali delle varietà individuate, attraverso la realizzazione di schede ad-hoc. </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ctr" rtl="0">
              <a:spcBef>
                <a:spcPts val="0"/>
              </a:spcBef>
              <a:spcAft>
                <a:spcPts val="0"/>
              </a:spcAft>
              <a:buNone/>
            </a:pPr>
            <a:r>
              <a:rPr lang="it-IT" sz="1200">
                <a:solidFill>
                  <a:schemeClr val="dk1"/>
                </a:solidFill>
                <a:latin typeface="Book Antiqua"/>
                <a:ea typeface="Book Antiqua"/>
                <a:cs typeface="Book Antiqua"/>
                <a:sym typeface="Book Antiqua"/>
              </a:rPr>
              <a:t>(qui scheda prototipo </a:t>
            </a:r>
            <a:r>
              <a:rPr lang="it-IT" sz="1200" u="sng">
                <a:solidFill>
                  <a:schemeClr val="dk1"/>
                </a:solidFill>
                <a:latin typeface="Book Antiqua"/>
                <a:ea typeface="Book Antiqua"/>
                <a:cs typeface="Book Antiqua"/>
                <a:sym typeface="Book Antiqua"/>
                <a:hlinkClick r:id="rId4">
                  <a:extLst>
                    <a:ext uri="{A12FA001-AC4F-418D-AE19-62706E023703}">
                      <ahyp:hlinkClr xmlns:ahyp="http://schemas.microsoft.com/office/drawing/2018/hyperlinkcolor" val="tx"/>
                    </a:ext>
                  </a:extLst>
                </a:hlinkClick>
              </a:rPr>
              <a:t>Link alla scheda completa</a:t>
            </a:r>
            <a:r>
              <a:rPr lang="it-IT" sz="1200">
                <a:solidFill>
                  <a:schemeClr val="dk1"/>
                </a:solidFill>
                <a:latin typeface="Book Antiqua"/>
                <a:ea typeface="Book Antiqua"/>
                <a:cs typeface="Book Antiqua"/>
                <a:sym typeface="Book Antiqua"/>
              </a:rPr>
              <a:t>)</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Infine le piante saranno introdotte anche da un’illustrazione grafica ad opera di diversi illustratori ed artisti da noi scelti e commissionati.</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p:txBody>
      </p:sp>
      <p:sp>
        <p:nvSpPr>
          <p:cNvPr id="214" name="Google Shape;214;p14"/>
          <p:cNvSpPr/>
          <p:nvPr/>
        </p:nvSpPr>
        <p:spPr>
          <a:xfrm>
            <a:off x="5387218" y="3192237"/>
            <a:ext cx="2291129" cy="2434967"/>
          </a:xfrm>
          <a:prstGeom prst="rect">
            <a:avLst/>
          </a:prstGeom>
          <a:noFill/>
          <a:ln>
            <a:noFill/>
          </a:ln>
        </p:spPr>
      </p:sp>
      <p:pic>
        <p:nvPicPr>
          <p:cNvPr id="215" name="Google Shape;215;p14"/>
          <p:cNvPicPr preferRelativeResize="0"/>
          <p:nvPr/>
        </p:nvPicPr>
        <p:blipFill rotWithShape="1">
          <a:blip r:embed="rId5">
            <a:alphaModFix/>
          </a:blip>
          <a:srcRect/>
          <a:stretch/>
        </p:blipFill>
        <p:spPr>
          <a:xfrm>
            <a:off x="6035039" y="1138180"/>
            <a:ext cx="2582867" cy="1937150"/>
          </a:xfrm>
          <a:prstGeom prst="rect">
            <a:avLst/>
          </a:prstGeom>
          <a:noFill/>
          <a:ln>
            <a:noFill/>
          </a:ln>
        </p:spPr>
      </p:pic>
      <p:sp>
        <p:nvSpPr>
          <p:cNvPr id="216" name="Google Shape;216;p14"/>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217" name="Google Shape;217;p14"/>
          <p:cNvSpPr/>
          <p:nvPr/>
        </p:nvSpPr>
        <p:spPr>
          <a:xfrm>
            <a:off x="297978" y="1052574"/>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BLOG ILLUSTRATO</a:t>
            </a:r>
            <a:endParaRPr/>
          </a:p>
        </p:txBody>
      </p:sp>
      <p:sp>
        <p:nvSpPr>
          <p:cNvPr id="218" name="Google Shape;218;p14"/>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219" name="Google Shape;219;p14"/>
          <p:cNvSpPr txBox="1"/>
          <p:nvPr/>
        </p:nvSpPr>
        <p:spPr>
          <a:xfrm>
            <a:off x="343243" y="741029"/>
            <a:ext cx="8274663" cy="30777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ETNOBOTANICA</a:t>
            </a:r>
            <a:endParaRPr sz="1400" i="1">
              <a:solidFill>
                <a:schemeClr val="dk1"/>
              </a:solidFill>
              <a:latin typeface="Book Antiqua"/>
              <a:ea typeface="Book Antiqua"/>
              <a:cs typeface="Book Antiqua"/>
              <a:sym typeface="Book Antiqua"/>
            </a:endParaRPr>
          </a:p>
        </p:txBody>
      </p:sp>
      <p:sp>
        <p:nvSpPr>
          <p:cNvPr id="220" name="Google Shape;220;p14"/>
          <p:cNvSpPr txBox="1"/>
          <p:nvPr/>
        </p:nvSpPr>
        <p:spPr>
          <a:xfrm>
            <a:off x="5158008" y="5622608"/>
            <a:ext cx="270698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Illustrazione di Elisabetta D’Onghia</a:t>
            </a:r>
            <a:endParaRPr/>
          </a:p>
        </p:txBody>
      </p:sp>
      <p:sp>
        <p:nvSpPr>
          <p:cNvPr id="221" name="Google Shape;221;p14"/>
          <p:cNvSpPr txBox="1"/>
          <p:nvPr/>
        </p:nvSpPr>
        <p:spPr>
          <a:xfrm>
            <a:off x="7311232" y="3047536"/>
            <a:ext cx="15156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100" i="1">
                <a:solidFill>
                  <a:schemeClr val="dk1"/>
                </a:solidFill>
                <a:latin typeface="Book Antiqua"/>
                <a:ea typeface="Book Antiqua"/>
                <a:cs typeface="Book Antiqua"/>
                <a:sym typeface="Book Antiqua"/>
              </a:rPr>
              <a:t>Calendula arvensis L.</a:t>
            </a:r>
            <a:endParaRPr sz="1100" i="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5"/>
          <p:cNvPicPr preferRelativeResize="0">
            <a:picLocks noGrp="1"/>
          </p:cNvPicPr>
          <p:nvPr>
            <p:ph type="body" idx="1"/>
          </p:nvPr>
        </p:nvPicPr>
        <p:blipFill rotWithShape="1">
          <a:blip r:embed="rId3">
            <a:alphaModFix/>
          </a:blip>
          <a:srcRect/>
          <a:stretch/>
        </p:blipFill>
        <p:spPr>
          <a:xfrm>
            <a:off x="457849" y="1591008"/>
            <a:ext cx="8045450" cy="4525963"/>
          </a:xfrm>
          <a:prstGeom prst="rect">
            <a:avLst/>
          </a:prstGeom>
          <a:noFill/>
          <a:ln>
            <a:noFill/>
          </a:ln>
        </p:spPr>
      </p:pic>
      <p:sp>
        <p:nvSpPr>
          <p:cNvPr id="227" name="Google Shape;227;p15"/>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228" name="Google Shape;228;p15"/>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229" name="Google Shape;229;p15"/>
          <p:cNvSpPr txBox="1"/>
          <p:nvPr/>
        </p:nvSpPr>
        <p:spPr>
          <a:xfrm>
            <a:off x="343243" y="741029"/>
            <a:ext cx="8274663" cy="30777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ETNOBOTANICA</a:t>
            </a:r>
            <a:endParaRPr sz="1400" i="1">
              <a:solidFill>
                <a:schemeClr val="dk1"/>
              </a:solidFill>
              <a:latin typeface="Book Antiqua"/>
              <a:ea typeface="Book Antiqua"/>
              <a:cs typeface="Book Antiqua"/>
              <a:sym typeface="Book Antiqua"/>
            </a:endParaRPr>
          </a:p>
        </p:txBody>
      </p:sp>
      <p:sp>
        <p:nvSpPr>
          <p:cNvPr id="230" name="Google Shape;230;p15"/>
          <p:cNvSpPr/>
          <p:nvPr/>
        </p:nvSpPr>
        <p:spPr>
          <a:xfrm>
            <a:off x="297978" y="1052574"/>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SOTTOBOSCO LA MANDRA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6"/>
          <p:cNvSpPr/>
          <p:nvPr/>
        </p:nvSpPr>
        <p:spPr>
          <a:xfrm>
            <a:off x="255562" y="1513547"/>
            <a:ext cx="409097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dk1"/>
                </a:solidFill>
                <a:latin typeface="Book Antiqua"/>
                <a:ea typeface="Book Antiqua"/>
                <a:cs typeface="Book Antiqua"/>
                <a:sym typeface="Book Antiqua"/>
              </a:rPr>
              <a:t>Per foresteria generalmente si intende un </a:t>
            </a:r>
            <a:r>
              <a:rPr lang="it-IT" sz="1400" i="1">
                <a:solidFill>
                  <a:schemeClr val="dk1"/>
                </a:solidFill>
                <a:latin typeface="Book Antiqua"/>
                <a:ea typeface="Book Antiqua"/>
                <a:cs typeface="Book Antiqua"/>
                <a:sym typeface="Book Antiqua"/>
              </a:rPr>
              <a:t>alloggio per persone che sono di passaggio o che devono temporaneamente dimorare in un luogo.</a:t>
            </a:r>
            <a:br>
              <a:rPr lang="it-IT" sz="1400" i="1">
                <a:solidFill>
                  <a:schemeClr val="dk1"/>
                </a:solidFill>
                <a:latin typeface="Book Antiqua"/>
                <a:ea typeface="Book Antiqua"/>
                <a:cs typeface="Book Antiqua"/>
                <a:sym typeface="Book Antiqua"/>
              </a:rPr>
            </a:br>
            <a:r>
              <a:rPr lang="it-IT" sz="1400">
                <a:solidFill>
                  <a:schemeClr val="dk1"/>
                </a:solidFill>
                <a:latin typeface="Book Antiqua"/>
                <a:ea typeface="Book Antiqua"/>
                <a:cs typeface="Book Antiqua"/>
                <a:sym typeface="Book Antiqua"/>
              </a:rPr>
              <a:t>Ma per noi sarà molto di più! </a:t>
            </a:r>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Oltre ad essere uno spazio operativo per Orto Fertile, sarà anche un luogo che ospiterà ricercatori, amanti della natura, viandanti e artisti in cerca di un luogo immersivo dove poter:</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285750" marR="0" lvl="0" indent="-285750" algn="just" rtl="0">
              <a:spcBef>
                <a:spcPts val="0"/>
              </a:spcBef>
              <a:spcAft>
                <a:spcPts val="0"/>
              </a:spcAft>
              <a:buClr>
                <a:schemeClr val="dk1"/>
              </a:buClr>
              <a:buSzPts val="1400"/>
              <a:buFont typeface="Arial"/>
              <a:buChar char="•"/>
            </a:pPr>
            <a:r>
              <a:rPr lang="it-IT" sz="1400">
                <a:solidFill>
                  <a:schemeClr val="dk1"/>
                </a:solidFill>
                <a:latin typeface="Book Antiqua"/>
                <a:ea typeface="Book Antiqua"/>
                <a:cs typeface="Book Antiqua"/>
                <a:sym typeface="Book Antiqua"/>
              </a:rPr>
              <a:t> sviluppare ricerche</a:t>
            </a:r>
            <a:endParaRPr/>
          </a:p>
          <a:p>
            <a:pPr marL="285750" marR="0" lvl="0" indent="-285750" algn="just" rtl="0">
              <a:spcBef>
                <a:spcPts val="0"/>
              </a:spcBef>
              <a:spcAft>
                <a:spcPts val="0"/>
              </a:spcAft>
              <a:buClr>
                <a:schemeClr val="dk1"/>
              </a:buClr>
              <a:buSzPts val="1400"/>
              <a:buFont typeface="Arial"/>
              <a:buChar char="•"/>
            </a:pPr>
            <a:r>
              <a:rPr lang="it-IT" sz="1400">
                <a:solidFill>
                  <a:schemeClr val="dk1"/>
                </a:solidFill>
                <a:latin typeface="Book Antiqua"/>
                <a:ea typeface="Book Antiqua"/>
                <a:cs typeface="Book Antiqua"/>
                <a:sym typeface="Book Antiqua"/>
              </a:rPr>
              <a:t>prendere parte anche alle attività</a:t>
            </a:r>
            <a:endParaRPr/>
          </a:p>
          <a:p>
            <a:pPr marL="285750" marR="0" lvl="0" indent="-285750" algn="just" rtl="0">
              <a:spcBef>
                <a:spcPts val="0"/>
              </a:spcBef>
              <a:spcAft>
                <a:spcPts val="0"/>
              </a:spcAft>
              <a:buClr>
                <a:schemeClr val="dk1"/>
              </a:buClr>
              <a:buSzPts val="1400"/>
              <a:buFont typeface="Arial"/>
              <a:buChar char="•"/>
            </a:pPr>
            <a:r>
              <a:rPr lang="it-IT" sz="1400">
                <a:solidFill>
                  <a:schemeClr val="dk1"/>
                </a:solidFill>
                <a:latin typeface="Book Antiqua"/>
                <a:ea typeface="Book Antiqua"/>
                <a:cs typeface="Book Antiqua"/>
                <a:sym typeface="Book Antiqua"/>
              </a:rPr>
              <a:t>contribuire alla nostra missione portando uno sguardo nuovo sul territorio</a:t>
            </a:r>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it-IT" sz="1400">
                <a:solidFill>
                  <a:schemeClr val="dk1"/>
                </a:solidFill>
                <a:latin typeface="Book Antiqua"/>
                <a:ea typeface="Book Antiqua"/>
                <a:cs typeface="Book Antiqua"/>
                <a:sym typeface="Book Antiqua"/>
              </a:rPr>
              <a:t>Se vuoi informazioni maggiori sulla nostra </a:t>
            </a:r>
            <a:r>
              <a:rPr lang="it-IT" sz="1400" i="1">
                <a:solidFill>
                  <a:schemeClr val="dk1"/>
                </a:solidFill>
                <a:latin typeface="Book Antiqua"/>
                <a:ea typeface="Book Antiqua"/>
                <a:cs typeface="Book Antiqua"/>
                <a:sym typeface="Book Antiqua"/>
              </a:rPr>
              <a:t>foresteria</a:t>
            </a:r>
            <a:r>
              <a:rPr lang="it-IT" sz="1400">
                <a:solidFill>
                  <a:schemeClr val="dk1"/>
                </a:solidFill>
                <a:latin typeface="Book Antiqua"/>
                <a:ea typeface="Book Antiqua"/>
                <a:cs typeface="Book Antiqua"/>
                <a:sym typeface="Book Antiqua"/>
              </a:rPr>
              <a:t> </a:t>
            </a:r>
            <a:r>
              <a:rPr lang="it-IT" sz="1400" u="sng">
                <a:solidFill>
                  <a:schemeClr val="dk1"/>
                </a:solidFill>
                <a:latin typeface="Book Antiqua"/>
                <a:ea typeface="Book Antiqua"/>
                <a:cs typeface="Book Antiqua"/>
                <a:sym typeface="Book Antiqua"/>
                <a:hlinkClick r:id="rId4">
                  <a:extLst>
                    <a:ext uri="{A12FA001-AC4F-418D-AE19-62706E023703}">
                      <ahyp:hlinkClr xmlns:ahyp="http://schemas.microsoft.com/office/drawing/2018/hyperlinkcolor" val="tx"/>
                    </a:ext>
                  </a:extLst>
                </a:hlinkClick>
              </a:rPr>
              <a:t>scrivici pure</a:t>
            </a:r>
            <a:r>
              <a:rPr lang="it-IT" sz="1400">
                <a:solidFill>
                  <a:schemeClr val="dk1"/>
                </a:solidFill>
                <a:latin typeface="Book Antiqua"/>
                <a:ea typeface="Book Antiqua"/>
                <a:cs typeface="Book Antiqua"/>
                <a:sym typeface="Book Antiqua"/>
              </a:rPr>
              <a:t>!</a:t>
            </a:r>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p:txBody>
      </p:sp>
      <p:pic>
        <p:nvPicPr>
          <p:cNvPr id="236" name="Google Shape;236;p16"/>
          <p:cNvPicPr preferRelativeResize="0"/>
          <p:nvPr/>
        </p:nvPicPr>
        <p:blipFill rotWithShape="1">
          <a:blip r:embed="rId5">
            <a:alphaModFix/>
          </a:blip>
          <a:srcRect/>
          <a:stretch/>
        </p:blipFill>
        <p:spPr>
          <a:xfrm>
            <a:off x="4468746" y="1686454"/>
            <a:ext cx="4236844" cy="3177633"/>
          </a:xfrm>
          <a:prstGeom prst="rect">
            <a:avLst/>
          </a:prstGeom>
          <a:noFill/>
          <a:ln>
            <a:noFill/>
          </a:ln>
        </p:spPr>
      </p:pic>
      <p:sp>
        <p:nvSpPr>
          <p:cNvPr id="237" name="Google Shape;237;p16"/>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238" name="Google Shape;238;p16"/>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239" name="Google Shape;239;p16"/>
          <p:cNvSpPr txBox="1"/>
          <p:nvPr/>
        </p:nvSpPr>
        <p:spPr>
          <a:xfrm>
            <a:off x="343243" y="741029"/>
            <a:ext cx="8274663" cy="307777"/>
          </a:xfrm>
          <a:prstGeom prst="rect">
            <a:avLst/>
          </a:prstGeom>
          <a:solidFill>
            <a:srgbClr val="00B0F0"/>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FORESTERIA </a:t>
            </a:r>
            <a:endParaRPr sz="1400" i="1">
              <a:solidFill>
                <a:schemeClr val="dk1"/>
              </a:solidFill>
              <a:latin typeface="Book Antiqua"/>
              <a:ea typeface="Book Antiqua"/>
              <a:cs typeface="Book Antiqua"/>
              <a:sym typeface="Book Antiqua"/>
            </a:endParaRPr>
          </a:p>
        </p:txBody>
      </p:sp>
      <p:sp>
        <p:nvSpPr>
          <p:cNvPr id="240" name="Google Shape;240;p16"/>
          <p:cNvSpPr/>
          <p:nvPr/>
        </p:nvSpPr>
        <p:spPr>
          <a:xfrm>
            <a:off x="297978" y="1052574"/>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0070C0"/>
                </a:solidFill>
                <a:latin typeface="Book Antiqua"/>
                <a:ea typeface="Book Antiqua"/>
                <a:cs typeface="Book Antiqua"/>
                <a:sym typeface="Book Antiqua"/>
              </a:rPr>
              <a:t>ospitalità, esperienza e ricerca</a:t>
            </a:r>
            <a:endParaRPr/>
          </a:p>
        </p:txBody>
      </p:sp>
      <p:sp>
        <p:nvSpPr>
          <p:cNvPr id="241" name="Google Shape;241;p16"/>
          <p:cNvSpPr txBox="1"/>
          <p:nvPr/>
        </p:nvSpPr>
        <p:spPr>
          <a:xfrm>
            <a:off x="5205743" y="4864087"/>
            <a:ext cx="270698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Bosco della masseria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p17"/>
          <p:cNvSpPr/>
          <p:nvPr/>
        </p:nvSpPr>
        <p:spPr>
          <a:xfrm>
            <a:off x="297978" y="2467056"/>
            <a:ext cx="4572000" cy="28623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Da Dicembre 2020 abbiamo lanciato lo strumento della </a:t>
            </a:r>
            <a:r>
              <a:rPr lang="it-IT" sz="1500" b="1">
                <a:solidFill>
                  <a:schemeClr val="dk1"/>
                </a:solidFill>
                <a:latin typeface="Book Antiqua"/>
                <a:ea typeface="Book Antiqua"/>
                <a:cs typeface="Book Antiqua"/>
                <a:sym typeface="Book Antiqua"/>
              </a:rPr>
              <a:t>newsletter</a:t>
            </a:r>
            <a:r>
              <a:rPr lang="it-IT" sz="1500">
                <a:solidFill>
                  <a:schemeClr val="dk1"/>
                </a:solidFill>
                <a:latin typeface="Book Antiqua"/>
                <a:ea typeface="Book Antiqua"/>
                <a:cs typeface="Book Antiqua"/>
                <a:sym typeface="Book Antiqua"/>
              </a:rPr>
              <a:t> come una vera e propria rubrica di Orto Fertile! </a:t>
            </a:r>
            <a:endParaRPr/>
          </a:p>
          <a:p>
            <a:pPr marL="0" marR="0" lvl="0" indent="0" algn="just" rtl="0">
              <a:spcBef>
                <a:spcPts val="0"/>
              </a:spcBef>
              <a:spcAft>
                <a:spcPts val="0"/>
              </a:spcAft>
              <a:buNone/>
            </a:pPr>
            <a:br>
              <a:rPr lang="it-IT" sz="1500">
                <a:solidFill>
                  <a:schemeClr val="dk1"/>
                </a:solidFill>
                <a:latin typeface="Book Antiqua"/>
                <a:ea typeface="Book Antiqua"/>
                <a:cs typeface="Book Antiqua"/>
                <a:sym typeface="Book Antiqua"/>
              </a:rPr>
            </a:br>
            <a:r>
              <a:rPr lang="it-IT" sz="1500">
                <a:solidFill>
                  <a:schemeClr val="dk1"/>
                </a:solidFill>
                <a:latin typeface="Book Antiqua"/>
                <a:ea typeface="Book Antiqua"/>
                <a:cs typeface="Book Antiqua"/>
                <a:sym typeface="Book Antiqua"/>
              </a:rPr>
              <a:t>Abbiamo immaginato un modo per comunicare con </a:t>
            </a:r>
            <a:endParaRPr/>
          </a:p>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i sostenitori del nostro progetto, amici vicini e lontani, per aggiornarli sulle nostre attività, ricerche etnobotaniche, curiosità e offrire i nostri consigli di lettura! </a:t>
            </a:r>
            <a:endParaRPr/>
          </a:p>
          <a:p>
            <a:pPr marL="0" marR="0" lvl="0" indent="0" algn="just" rtl="0">
              <a:spcBef>
                <a:spcPts val="0"/>
              </a:spcBef>
              <a:spcAft>
                <a:spcPts val="0"/>
              </a:spcAft>
              <a:buNone/>
            </a:pPr>
            <a:br>
              <a:rPr lang="it-IT" sz="1500">
                <a:solidFill>
                  <a:schemeClr val="dk1"/>
                </a:solidFill>
                <a:latin typeface="Book Antiqua"/>
                <a:ea typeface="Book Antiqua"/>
                <a:cs typeface="Book Antiqua"/>
                <a:sym typeface="Book Antiqua"/>
              </a:rPr>
            </a:br>
            <a:r>
              <a:rPr lang="it-IT" sz="1500" u="sng">
                <a:solidFill>
                  <a:schemeClr val="dk1"/>
                </a:solidFill>
                <a:latin typeface="Book Antiqua"/>
                <a:ea typeface="Book Antiqua"/>
                <a:cs typeface="Book Antiqua"/>
                <a:sym typeface="Book Antiqua"/>
                <a:hlinkClick r:id="rId4">
                  <a:extLst>
                    <a:ext uri="{A12FA001-AC4F-418D-AE19-62706E023703}">
                      <ahyp:hlinkClr xmlns:ahyp="http://schemas.microsoft.com/office/drawing/2018/hyperlinkcolor" val="tx"/>
                    </a:ext>
                  </a:extLst>
                </a:hlinkClick>
              </a:rPr>
              <a:t>ISCRIVITI QUI!</a:t>
            </a:r>
            <a:endParaRPr sz="15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endParaRPr sz="1500">
              <a:solidFill>
                <a:schemeClr val="dk1"/>
              </a:solidFill>
              <a:latin typeface="Book Antiqua"/>
              <a:ea typeface="Book Antiqua"/>
              <a:cs typeface="Book Antiqua"/>
              <a:sym typeface="Book Antiqua"/>
            </a:endParaRPr>
          </a:p>
        </p:txBody>
      </p:sp>
      <p:pic>
        <p:nvPicPr>
          <p:cNvPr id="247" name="Google Shape;247;p17"/>
          <p:cNvPicPr preferRelativeResize="0"/>
          <p:nvPr/>
        </p:nvPicPr>
        <p:blipFill rotWithShape="1">
          <a:blip r:embed="rId5">
            <a:alphaModFix/>
          </a:blip>
          <a:srcRect/>
          <a:stretch/>
        </p:blipFill>
        <p:spPr>
          <a:xfrm>
            <a:off x="5069146" y="1520566"/>
            <a:ext cx="3337259" cy="3804763"/>
          </a:xfrm>
          <a:prstGeom prst="rect">
            <a:avLst/>
          </a:prstGeom>
          <a:noFill/>
          <a:ln w="9525" cap="flat" cmpd="sng">
            <a:solidFill>
              <a:srgbClr val="6C2D9B"/>
            </a:solidFill>
            <a:prstDash val="solid"/>
            <a:round/>
            <a:headEnd type="none" w="sm" len="sm"/>
            <a:tailEnd type="none" w="sm" len="sm"/>
          </a:ln>
        </p:spPr>
      </p:pic>
      <p:sp>
        <p:nvSpPr>
          <p:cNvPr id="248" name="Google Shape;248;p17"/>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249" name="Google Shape;249;p17"/>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250" name="Google Shape;250;p17"/>
          <p:cNvSpPr txBox="1"/>
          <p:nvPr/>
        </p:nvSpPr>
        <p:spPr>
          <a:xfrm>
            <a:off x="343243" y="741029"/>
            <a:ext cx="8274663" cy="307777"/>
          </a:xfrm>
          <a:prstGeom prst="rect">
            <a:avLst/>
          </a:prstGeom>
          <a:solidFill>
            <a:srgbClr val="A86E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PRATICHE DI COMPAGNIA </a:t>
            </a:r>
            <a:endParaRPr sz="1400" i="1">
              <a:solidFill>
                <a:schemeClr val="dk1"/>
              </a:solidFill>
              <a:latin typeface="Book Antiqua"/>
              <a:ea typeface="Book Antiqua"/>
              <a:cs typeface="Book Antiqua"/>
              <a:sym typeface="Book Antiqua"/>
            </a:endParaRPr>
          </a:p>
        </p:txBody>
      </p:sp>
      <p:sp>
        <p:nvSpPr>
          <p:cNvPr id="251" name="Google Shape;251;p17"/>
          <p:cNvSpPr/>
          <p:nvPr/>
        </p:nvSpPr>
        <p:spPr>
          <a:xfrm>
            <a:off x="297978" y="1052574"/>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6C2D9B"/>
                </a:solidFill>
                <a:latin typeface="Book Antiqua"/>
                <a:ea typeface="Book Antiqua"/>
                <a:cs typeface="Book Antiqua"/>
                <a:sym typeface="Book Antiqua"/>
              </a:rPr>
              <a:t>attività che realizziamo</a:t>
            </a:r>
            <a:endParaRPr/>
          </a:p>
        </p:txBody>
      </p:sp>
      <p:sp>
        <p:nvSpPr>
          <p:cNvPr id="252" name="Google Shape;252;p17"/>
          <p:cNvSpPr/>
          <p:nvPr/>
        </p:nvSpPr>
        <p:spPr>
          <a:xfrm>
            <a:off x="297977" y="1471266"/>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LA NOSTRA NEWSLETTER</a:t>
            </a:r>
            <a:endParaRPr/>
          </a:p>
        </p:txBody>
      </p:sp>
      <p:sp>
        <p:nvSpPr>
          <p:cNvPr id="253" name="Google Shape;253;p17"/>
          <p:cNvSpPr txBox="1"/>
          <p:nvPr/>
        </p:nvSpPr>
        <p:spPr>
          <a:xfrm>
            <a:off x="5069944" y="5349401"/>
            <a:ext cx="3361862"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Screen ad una delle nostre newsletter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18"/>
          <p:cNvSpPr/>
          <p:nvPr/>
        </p:nvSpPr>
        <p:spPr>
          <a:xfrm>
            <a:off x="343243" y="2736502"/>
            <a:ext cx="4572000"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b="1">
                <a:solidFill>
                  <a:schemeClr val="dk1"/>
                </a:solidFill>
                <a:latin typeface="Book Antiqua"/>
                <a:ea typeface="Book Antiqua"/>
                <a:cs typeface="Book Antiqua"/>
                <a:sym typeface="Book Antiqua"/>
              </a:rPr>
              <a:t>«Letture per aria» </a:t>
            </a:r>
            <a:r>
              <a:rPr lang="it-IT" sz="1400">
                <a:solidFill>
                  <a:schemeClr val="dk1"/>
                </a:solidFill>
                <a:latin typeface="Book Antiqua"/>
                <a:ea typeface="Book Antiqua"/>
                <a:cs typeface="Book Antiqua"/>
                <a:sym typeface="Book Antiqua"/>
              </a:rPr>
              <a:t>è</a:t>
            </a:r>
            <a:r>
              <a:rPr lang="it-IT" sz="1400" b="1">
                <a:solidFill>
                  <a:schemeClr val="dk1"/>
                </a:solidFill>
                <a:latin typeface="Book Antiqua"/>
                <a:ea typeface="Book Antiqua"/>
                <a:cs typeface="Book Antiqua"/>
                <a:sym typeface="Book Antiqua"/>
              </a:rPr>
              <a:t> </a:t>
            </a:r>
            <a:r>
              <a:rPr lang="it-IT" sz="1400">
                <a:solidFill>
                  <a:schemeClr val="dk1"/>
                </a:solidFill>
                <a:latin typeface="Book Antiqua"/>
                <a:ea typeface="Book Antiqua"/>
                <a:cs typeface="Book Antiqua"/>
                <a:sym typeface="Book Antiqua"/>
              </a:rPr>
              <a:t>un format ideato insieme alla libreria indipendente Fatti di Carta di Noci, per brevi incontri di lettura~e~ascolto all’aperto, attraverso una selezione di libri di approfondimento ecologico e di relazione tra umano/natura, scelti da Orto Fertile e Fatti di carta. </a:t>
            </a:r>
            <a:endParaRPr/>
          </a:p>
        </p:txBody>
      </p:sp>
      <p:pic>
        <p:nvPicPr>
          <p:cNvPr id="259" name="Google Shape;259;p18"/>
          <p:cNvPicPr preferRelativeResize="0"/>
          <p:nvPr/>
        </p:nvPicPr>
        <p:blipFill rotWithShape="1">
          <a:blip r:embed="rId4">
            <a:alphaModFix/>
          </a:blip>
          <a:srcRect/>
          <a:stretch/>
        </p:blipFill>
        <p:spPr>
          <a:xfrm>
            <a:off x="5851937" y="1207981"/>
            <a:ext cx="2502960" cy="4233334"/>
          </a:xfrm>
          <a:prstGeom prst="rect">
            <a:avLst/>
          </a:prstGeom>
          <a:noFill/>
          <a:ln>
            <a:noFill/>
          </a:ln>
        </p:spPr>
      </p:pic>
      <p:sp>
        <p:nvSpPr>
          <p:cNvPr id="260" name="Google Shape;260;p18"/>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261" name="Google Shape;261;p18"/>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262" name="Google Shape;262;p18"/>
          <p:cNvSpPr txBox="1"/>
          <p:nvPr/>
        </p:nvSpPr>
        <p:spPr>
          <a:xfrm>
            <a:off x="343243" y="741029"/>
            <a:ext cx="8274663" cy="307777"/>
          </a:xfrm>
          <a:prstGeom prst="rect">
            <a:avLst/>
          </a:prstGeom>
          <a:solidFill>
            <a:srgbClr val="A86E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PRATICHE DI COMPAGNIA </a:t>
            </a:r>
            <a:endParaRPr sz="1400" i="1">
              <a:solidFill>
                <a:schemeClr val="dk1"/>
              </a:solidFill>
              <a:latin typeface="Book Antiqua"/>
              <a:ea typeface="Book Antiqua"/>
              <a:cs typeface="Book Antiqua"/>
              <a:sym typeface="Book Antiqua"/>
            </a:endParaRPr>
          </a:p>
        </p:txBody>
      </p:sp>
      <p:sp>
        <p:nvSpPr>
          <p:cNvPr id="263" name="Google Shape;263;p18"/>
          <p:cNvSpPr/>
          <p:nvPr/>
        </p:nvSpPr>
        <p:spPr>
          <a:xfrm>
            <a:off x="297978" y="1052574"/>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6C2D9B"/>
                </a:solidFill>
                <a:latin typeface="Book Antiqua"/>
                <a:ea typeface="Book Antiqua"/>
                <a:cs typeface="Book Antiqua"/>
                <a:sym typeface="Book Antiqua"/>
              </a:rPr>
              <a:t>attività che realizziamo</a:t>
            </a:r>
            <a:endParaRPr/>
          </a:p>
        </p:txBody>
      </p:sp>
      <p:sp>
        <p:nvSpPr>
          <p:cNvPr id="264" name="Google Shape;264;p18"/>
          <p:cNvSpPr/>
          <p:nvPr/>
        </p:nvSpPr>
        <p:spPr>
          <a:xfrm>
            <a:off x="297977" y="1471266"/>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4F6128"/>
                </a:solidFill>
                <a:latin typeface="Book Antiqua"/>
                <a:ea typeface="Book Antiqua"/>
                <a:cs typeface="Book Antiqua"/>
                <a:sym typeface="Book Antiqua"/>
              </a:rPr>
              <a:t>EVENTI:</a:t>
            </a:r>
            <a:r>
              <a:rPr lang="it-IT" sz="1800" b="1">
                <a:solidFill>
                  <a:srgbClr val="4F6128"/>
                </a:solidFill>
                <a:latin typeface="Book Antiqua"/>
                <a:ea typeface="Book Antiqua"/>
                <a:cs typeface="Book Antiqua"/>
                <a:sym typeface="Book Antiqua"/>
              </a:rPr>
              <a:t>  </a:t>
            </a:r>
            <a:r>
              <a:rPr lang="it-IT" sz="1800" b="1" i="1">
                <a:solidFill>
                  <a:srgbClr val="4F6128"/>
                </a:solidFill>
                <a:latin typeface="Book Antiqua"/>
                <a:ea typeface="Book Antiqua"/>
                <a:cs typeface="Book Antiqua"/>
                <a:sym typeface="Book Antiqua"/>
              </a:rPr>
              <a:t>LETTURE PER ARIA</a:t>
            </a:r>
            <a:endParaRPr/>
          </a:p>
        </p:txBody>
      </p:sp>
      <p:sp>
        <p:nvSpPr>
          <p:cNvPr id="265" name="Google Shape;265;p18"/>
          <p:cNvSpPr txBox="1"/>
          <p:nvPr/>
        </p:nvSpPr>
        <p:spPr>
          <a:xfrm>
            <a:off x="5851936" y="5412019"/>
            <a:ext cx="2502961"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La locandina degli appuntamenti della rassegna del 2020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pic>
        <p:nvPicPr>
          <p:cNvPr id="270" name="Google Shape;270;p19"/>
          <p:cNvPicPr preferRelativeResize="0"/>
          <p:nvPr/>
        </p:nvPicPr>
        <p:blipFill rotWithShape="1">
          <a:blip r:embed="rId4">
            <a:alphaModFix/>
          </a:blip>
          <a:srcRect/>
          <a:stretch/>
        </p:blipFill>
        <p:spPr>
          <a:xfrm>
            <a:off x="103662" y="2087581"/>
            <a:ext cx="4503761" cy="3377821"/>
          </a:xfrm>
          <a:prstGeom prst="rect">
            <a:avLst/>
          </a:prstGeom>
          <a:noFill/>
          <a:ln>
            <a:noFill/>
          </a:ln>
        </p:spPr>
      </p:pic>
      <p:pic>
        <p:nvPicPr>
          <p:cNvPr id="271" name="Google Shape;271;p19"/>
          <p:cNvPicPr preferRelativeResize="0"/>
          <p:nvPr/>
        </p:nvPicPr>
        <p:blipFill rotWithShape="1">
          <a:blip r:embed="rId5">
            <a:alphaModFix/>
          </a:blip>
          <a:srcRect/>
          <a:stretch/>
        </p:blipFill>
        <p:spPr>
          <a:xfrm>
            <a:off x="4607423" y="1428667"/>
            <a:ext cx="4421875" cy="3316406"/>
          </a:xfrm>
          <a:prstGeom prst="rect">
            <a:avLst/>
          </a:prstGeom>
          <a:noFill/>
          <a:ln>
            <a:noFill/>
          </a:ln>
        </p:spPr>
      </p:pic>
      <p:sp>
        <p:nvSpPr>
          <p:cNvPr id="272" name="Google Shape;272;p19"/>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273" name="Google Shape;273;p19"/>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274" name="Google Shape;274;p19"/>
          <p:cNvSpPr txBox="1"/>
          <p:nvPr/>
        </p:nvSpPr>
        <p:spPr>
          <a:xfrm>
            <a:off x="343243" y="741029"/>
            <a:ext cx="8274663" cy="307777"/>
          </a:xfrm>
          <a:prstGeom prst="rect">
            <a:avLst/>
          </a:prstGeom>
          <a:solidFill>
            <a:srgbClr val="A86E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PRATICHE DI COMPAGNIA </a:t>
            </a:r>
            <a:endParaRPr sz="1400" i="1">
              <a:solidFill>
                <a:schemeClr val="dk1"/>
              </a:solidFill>
              <a:latin typeface="Book Antiqua"/>
              <a:ea typeface="Book Antiqua"/>
              <a:cs typeface="Book Antiqua"/>
              <a:sym typeface="Book Antiqua"/>
            </a:endParaRPr>
          </a:p>
        </p:txBody>
      </p:sp>
      <p:sp>
        <p:nvSpPr>
          <p:cNvPr id="275" name="Google Shape;275;p19"/>
          <p:cNvSpPr/>
          <p:nvPr/>
        </p:nvSpPr>
        <p:spPr>
          <a:xfrm>
            <a:off x="297978" y="1052574"/>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6C2D9B"/>
                </a:solidFill>
                <a:latin typeface="Book Antiqua"/>
                <a:ea typeface="Book Antiqua"/>
                <a:cs typeface="Book Antiqua"/>
                <a:sym typeface="Book Antiqua"/>
              </a:rPr>
              <a:t>attività che realizziamo</a:t>
            </a:r>
            <a:endParaRPr/>
          </a:p>
        </p:txBody>
      </p:sp>
      <p:sp>
        <p:nvSpPr>
          <p:cNvPr id="276" name="Google Shape;276;p19"/>
          <p:cNvSpPr/>
          <p:nvPr/>
        </p:nvSpPr>
        <p:spPr>
          <a:xfrm>
            <a:off x="297977" y="1471266"/>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4F6128"/>
                </a:solidFill>
                <a:latin typeface="Book Antiqua"/>
                <a:ea typeface="Book Antiqua"/>
                <a:cs typeface="Book Antiqua"/>
                <a:sym typeface="Book Antiqua"/>
              </a:rPr>
              <a:t>EVENTI:</a:t>
            </a:r>
            <a:r>
              <a:rPr lang="it-IT" sz="1800" b="1">
                <a:solidFill>
                  <a:srgbClr val="4F6128"/>
                </a:solidFill>
                <a:latin typeface="Book Antiqua"/>
                <a:ea typeface="Book Antiqua"/>
                <a:cs typeface="Book Antiqua"/>
                <a:sym typeface="Book Antiqua"/>
              </a:rPr>
              <a:t>  </a:t>
            </a:r>
            <a:r>
              <a:rPr lang="it-IT" sz="1800" b="1" i="1">
                <a:solidFill>
                  <a:srgbClr val="4F6128"/>
                </a:solidFill>
                <a:latin typeface="Book Antiqua"/>
                <a:ea typeface="Book Antiqua"/>
                <a:cs typeface="Book Antiqua"/>
                <a:sym typeface="Book Antiqua"/>
              </a:rPr>
              <a:t>LETTURE PER ARIA</a:t>
            </a:r>
            <a:endParaRPr/>
          </a:p>
        </p:txBody>
      </p:sp>
      <p:sp>
        <p:nvSpPr>
          <p:cNvPr id="277" name="Google Shape;277;p19"/>
          <p:cNvSpPr txBox="1"/>
          <p:nvPr/>
        </p:nvSpPr>
        <p:spPr>
          <a:xfrm>
            <a:off x="3229093" y="5542824"/>
            <a:ext cx="250296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Alcuni scatti dell’edizione del 2020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2"/>
          <p:cNvSpPr/>
          <p:nvPr/>
        </p:nvSpPr>
        <p:spPr>
          <a:xfrm>
            <a:off x="343245" y="387916"/>
            <a:ext cx="1720946"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i="0" u="none" strike="noStrike" cap="none">
                <a:solidFill>
                  <a:srgbClr val="4F6128"/>
                </a:solidFill>
                <a:latin typeface="Book Antiqua"/>
                <a:ea typeface="Book Antiqua"/>
                <a:cs typeface="Book Antiqua"/>
                <a:sym typeface="Book Antiqua"/>
              </a:rPr>
              <a:t>CHI SIAMO</a:t>
            </a:r>
            <a:endParaRPr/>
          </a:p>
        </p:txBody>
      </p:sp>
      <p:sp>
        <p:nvSpPr>
          <p:cNvPr id="94" name="Google Shape;94;p2"/>
          <p:cNvSpPr/>
          <p:nvPr/>
        </p:nvSpPr>
        <p:spPr>
          <a:xfrm>
            <a:off x="243036" y="1413360"/>
            <a:ext cx="4090970" cy="36317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b="1">
                <a:solidFill>
                  <a:schemeClr val="dk1"/>
                </a:solidFill>
                <a:latin typeface="Book Antiqua"/>
                <a:ea typeface="Book Antiqua"/>
                <a:cs typeface="Book Antiqua"/>
                <a:sym typeface="Book Antiqua"/>
              </a:rPr>
              <a:t>O</a:t>
            </a:r>
            <a:r>
              <a:rPr lang="it-IT" sz="1400" b="1">
                <a:solidFill>
                  <a:schemeClr val="dk1"/>
                </a:solidFill>
                <a:latin typeface="Book Antiqua"/>
                <a:ea typeface="Book Antiqua"/>
                <a:cs typeface="Book Antiqua"/>
                <a:sym typeface="Book Antiqua"/>
              </a:rPr>
              <a:t>rto Fertile</a:t>
            </a:r>
            <a:r>
              <a:rPr lang="it-IT" sz="1400">
                <a:solidFill>
                  <a:schemeClr val="dk1"/>
                </a:solidFill>
                <a:latin typeface="Book Antiqua"/>
                <a:ea typeface="Book Antiqua"/>
                <a:cs typeface="Book Antiqua"/>
                <a:sym typeface="Book Antiqua"/>
              </a:rPr>
              <a:t> è un collettivo di ricerca e di approfondimento eco-filosofico che mette insieme pratiche e discipline come agricoltura, etnobotanica, medicina popolare, ecologia, teorie eco-femministe e pratiche artistiche.</a:t>
            </a:r>
            <a:endParaRPr/>
          </a:p>
          <a:p>
            <a:pPr marL="0" marR="0" lvl="0" indent="0" algn="just" rtl="0">
              <a:spcBef>
                <a:spcPts val="0"/>
              </a:spcBef>
              <a:spcAft>
                <a:spcPts val="0"/>
              </a:spcAft>
              <a:buNone/>
            </a:pPr>
            <a:endParaRPr sz="1400" u="sng">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Orto Fertile si innesta presso </a:t>
            </a:r>
            <a:r>
              <a:rPr lang="it-IT" sz="1400" b="1">
                <a:solidFill>
                  <a:schemeClr val="dk1"/>
                </a:solidFill>
                <a:latin typeface="Book Antiqua"/>
                <a:ea typeface="Book Antiqua"/>
                <a:cs typeface="Book Antiqua"/>
                <a:sym typeface="Book Antiqua"/>
              </a:rPr>
              <a:t>Masseria La Mandra</a:t>
            </a:r>
            <a:r>
              <a:rPr lang="it-IT" sz="1400">
                <a:solidFill>
                  <a:schemeClr val="dk1"/>
                </a:solidFill>
                <a:latin typeface="Book Antiqua"/>
                <a:ea typeface="Book Antiqua"/>
                <a:cs typeface="Book Antiqua"/>
                <a:sym typeface="Book Antiqua"/>
              </a:rPr>
              <a:t> nell’agro di Noci (BA) e tra i boschi della Murgia dei Trulli.</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Il gruppo è costituito da giovani appassionati in cerca di nuove esperienze e spazi d’azione, dove declinare le formazioni individuali in conoscenze da condividere in relazione ai luoghi e al campo dell’agro-ecologia.</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p:txBody>
      </p:sp>
      <p:pic>
        <p:nvPicPr>
          <p:cNvPr id="95" name="Google Shape;95;p2"/>
          <p:cNvPicPr preferRelativeResize="0"/>
          <p:nvPr/>
        </p:nvPicPr>
        <p:blipFill rotWithShape="1">
          <a:blip r:embed="rId4">
            <a:alphaModFix/>
          </a:blip>
          <a:srcRect/>
          <a:stretch/>
        </p:blipFill>
        <p:spPr>
          <a:xfrm>
            <a:off x="4586555" y="1425707"/>
            <a:ext cx="4374920" cy="3273167"/>
          </a:xfrm>
          <a:prstGeom prst="rect">
            <a:avLst/>
          </a:prstGeom>
          <a:noFill/>
          <a:ln>
            <a:noFill/>
          </a:ln>
        </p:spPr>
      </p:pic>
      <p:sp>
        <p:nvSpPr>
          <p:cNvPr id="96" name="Google Shape;96;p2"/>
          <p:cNvSpPr txBox="1"/>
          <p:nvPr/>
        </p:nvSpPr>
        <p:spPr>
          <a:xfrm>
            <a:off x="4927769" y="4702033"/>
            <a:ext cx="366744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L’aia della Masseria La Mandra - Noci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sp>
        <p:nvSpPr>
          <p:cNvPr id="282" name="Google Shape;282;p20"/>
          <p:cNvSpPr/>
          <p:nvPr/>
        </p:nvSpPr>
        <p:spPr>
          <a:xfrm>
            <a:off x="297978" y="2170000"/>
            <a:ext cx="4781018"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In concomitanza con le usanze praticate in passato, un esempio può essere la notte tra il 23 e il 24 Giugno, la cosiddetta </a:t>
            </a:r>
            <a:r>
              <a:rPr lang="it-IT" sz="1400" i="1">
                <a:solidFill>
                  <a:schemeClr val="dk1"/>
                </a:solidFill>
                <a:latin typeface="Book Antiqua"/>
                <a:ea typeface="Book Antiqua"/>
                <a:cs typeface="Book Antiqua"/>
                <a:sym typeface="Book Antiqua"/>
              </a:rPr>
              <a:t>“Notte di San Giovanni”</a:t>
            </a:r>
            <a:r>
              <a:rPr lang="it-IT" sz="1400">
                <a:solidFill>
                  <a:schemeClr val="dk1"/>
                </a:solidFill>
                <a:latin typeface="Book Antiqua"/>
                <a:ea typeface="Book Antiqua"/>
                <a:cs typeface="Book Antiqua"/>
                <a:sym typeface="Book Antiqua"/>
              </a:rPr>
              <a:t>, a ridosso del solstizio d’estate. Lo scorso anno abbiamo rispolverato vecchie tradizioni collegate al mondo delle erbe spontanee.</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Tra queste, consigliati da una signora nocese emigrata nella vicina Castellana Grotte, abbiamo raccolto diverse piante selvatiche nelle dosi indicate dalla ricetta, raccolto le noci rigorosamente all’imbrunire dello stesso giorno e messo tutto in infusione nell’alcool, per preparare il famoso </a:t>
            </a:r>
            <a:r>
              <a:rPr lang="it-IT" sz="1400" i="1">
                <a:solidFill>
                  <a:schemeClr val="dk1"/>
                </a:solidFill>
                <a:latin typeface="Book Antiqua"/>
                <a:ea typeface="Book Antiqua"/>
                <a:cs typeface="Book Antiqua"/>
                <a:sym typeface="Book Antiqua"/>
              </a:rPr>
              <a:t>“Nocino di San Giovanni”</a:t>
            </a:r>
            <a:r>
              <a:rPr lang="it-IT" sz="1400">
                <a:solidFill>
                  <a:schemeClr val="dk1"/>
                </a:solidFill>
                <a:latin typeface="Book Antiqua"/>
                <a:ea typeface="Book Antiqua"/>
                <a:cs typeface="Book Antiqua"/>
                <a:sym typeface="Book Antiqua"/>
              </a:rPr>
              <a:t>.</a:t>
            </a:r>
            <a:endParaRPr/>
          </a:p>
        </p:txBody>
      </p:sp>
      <p:pic>
        <p:nvPicPr>
          <p:cNvPr id="283" name="Google Shape;283;p20"/>
          <p:cNvPicPr preferRelativeResize="0"/>
          <p:nvPr/>
        </p:nvPicPr>
        <p:blipFill rotWithShape="1">
          <a:blip r:embed="rId4">
            <a:alphaModFix/>
          </a:blip>
          <a:srcRect/>
          <a:stretch/>
        </p:blipFill>
        <p:spPr>
          <a:xfrm>
            <a:off x="5269773" y="2136149"/>
            <a:ext cx="3489225" cy="2616919"/>
          </a:xfrm>
          <a:prstGeom prst="rect">
            <a:avLst/>
          </a:prstGeom>
          <a:noFill/>
          <a:ln>
            <a:noFill/>
          </a:ln>
        </p:spPr>
      </p:pic>
      <p:sp>
        <p:nvSpPr>
          <p:cNvPr id="284" name="Google Shape;284;p20"/>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285" name="Google Shape;285;p20"/>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286" name="Google Shape;286;p20"/>
          <p:cNvSpPr txBox="1"/>
          <p:nvPr/>
        </p:nvSpPr>
        <p:spPr>
          <a:xfrm>
            <a:off x="343243" y="741029"/>
            <a:ext cx="8274663" cy="307777"/>
          </a:xfrm>
          <a:prstGeom prst="rect">
            <a:avLst/>
          </a:prstGeom>
          <a:solidFill>
            <a:srgbClr val="A86E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PRATICHE DI COMPAGNIA </a:t>
            </a:r>
            <a:endParaRPr sz="1400" i="1">
              <a:solidFill>
                <a:schemeClr val="dk1"/>
              </a:solidFill>
              <a:latin typeface="Book Antiqua"/>
              <a:ea typeface="Book Antiqua"/>
              <a:cs typeface="Book Antiqua"/>
              <a:sym typeface="Book Antiqua"/>
            </a:endParaRPr>
          </a:p>
        </p:txBody>
      </p:sp>
      <p:sp>
        <p:nvSpPr>
          <p:cNvPr id="287" name="Google Shape;287;p20"/>
          <p:cNvSpPr/>
          <p:nvPr/>
        </p:nvSpPr>
        <p:spPr>
          <a:xfrm>
            <a:off x="297978" y="1052574"/>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6C2D9B"/>
                </a:solidFill>
                <a:latin typeface="Book Antiqua"/>
                <a:ea typeface="Book Antiqua"/>
                <a:cs typeface="Book Antiqua"/>
                <a:sym typeface="Book Antiqua"/>
              </a:rPr>
              <a:t>attività che realizziamo</a:t>
            </a:r>
            <a:endParaRPr/>
          </a:p>
        </p:txBody>
      </p:sp>
      <p:sp>
        <p:nvSpPr>
          <p:cNvPr id="288" name="Google Shape;288;p20"/>
          <p:cNvSpPr/>
          <p:nvPr/>
        </p:nvSpPr>
        <p:spPr>
          <a:xfrm>
            <a:off x="288924" y="1426001"/>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4F6128"/>
                </a:solidFill>
                <a:latin typeface="Book Antiqua"/>
                <a:ea typeface="Book Antiqua"/>
                <a:cs typeface="Book Antiqua"/>
                <a:sym typeface="Book Antiqua"/>
              </a:rPr>
              <a:t>RACCONTI E USANZE DA COLTIVARE</a:t>
            </a:r>
            <a:endParaRPr sz="1800" b="1" i="1">
              <a:solidFill>
                <a:srgbClr val="4F6128"/>
              </a:solidFill>
              <a:latin typeface="Book Antiqua"/>
              <a:ea typeface="Book Antiqua"/>
              <a:cs typeface="Book Antiqua"/>
              <a:sym typeface="Book Antiqua"/>
            </a:endParaRPr>
          </a:p>
        </p:txBody>
      </p:sp>
      <p:sp>
        <p:nvSpPr>
          <p:cNvPr id="289" name="Google Shape;289;p20"/>
          <p:cNvSpPr txBox="1"/>
          <p:nvPr/>
        </p:nvSpPr>
        <p:spPr>
          <a:xfrm>
            <a:off x="5756744" y="4716851"/>
            <a:ext cx="250296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La preparazione del </a:t>
            </a:r>
            <a:r>
              <a:rPr lang="it-IT" sz="1100" i="1">
                <a:solidFill>
                  <a:schemeClr val="dk1"/>
                </a:solidFill>
                <a:latin typeface="Book Antiqua"/>
                <a:ea typeface="Book Antiqua"/>
                <a:cs typeface="Book Antiqua"/>
                <a:sym typeface="Book Antiqua"/>
              </a:rPr>
              <a:t>nocino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pic>
        <p:nvPicPr>
          <p:cNvPr id="294" name="Google Shape;294;p21"/>
          <p:cNvPicPr preferRelativeResize="0"/>
          <p:nvPr/>
        </p:nvPicPr>
        <p:blipFill rotWithShape="1">
          <a:blip r:embed="rId4">
            <a:alphaModFix/>
          </a:blip>
          <a:srcRect/>
          <a:stretch/>
        </p:blipFill>
        <p:spPr>
          <a:xfrm>
            <a:off x="706605" y="3048399"/>
            <a:ext cx="2011834" cy="2682445"/>
          </a:xfrm>
          <a:prstGeom prst="rect">
            <a:avLst/>
          </a:prstGeom>
          <a:noFill/>
          <a:ln>
            <a:noFill/>
          </a:ln>
        </p:spPr>
      </p:pic>
      <p:pic>
        <p:nvPicPr>
          <p:cNvPr id="295" name="Google Shape;295;p21"/>
          <p:cNvPicPr preferRelativeResize="0"/>
          <p:nvPr/>
        </p:nvPicPr>
        <p:blipFill rotWithShape="1">
          <a:blip r:embed="rId5">
            <a:alphaModFix/>
          </a:blip>
          <a:srcRect/>
          <a:stretch/>
        </p:blipFill>
        <p:spPr>
          <a:xfrm>
            <a:off x="3476896" y="307777"/>
            <a:ext cx="2011834" cy="2682445"/>
          </a:xfrm>
          <a:prstGeom prst="rect">
            <a:avLst/>
          </a:prstGeom>
          <a:noFill/>
          <a:ln>
            <a:noFill/>
          </a:ln>
        </p:spPr>
      </p:pic>
      <p:pic>
        <p:nvPicPr>
          <p:cNvPr id="296" name="Google Shape;296;p21"/>
          <p:cNvPicPr preferRelativeResize="0"/>
          <p:nvPr/>
        </p:nvPicPr>
        <p:blipFill rotWithShape="1">
          <a:blip r:embed="rId6">
            <a:alphaModFix/>
          </a:blip>
          <a:srcRect/>
          <a:stretch/>
        </p:blipFill>
        <p:spPr>
          <a:xfrm>
            <a:off x="706605" y="307777"/>
            <a:ext cx="2011834" cy="2682445"/>
          </a:xfrm>
          <a:prstGeom prst="rect">
            <a:avLst/>
          </a:prstGeom>
          <a:noFill/>
          <a:ln>
            <a:noFill/>
          </a:ln>
        </p:spPr>
      </p:pic>
      <p:pic>
        <p:nvPicPr>
          <p:cNvPr id="297" name="Google Shape;297;p21"/>
          <p:cNvPicPr preferRelativeResize="0"/>
          <p:nvPr/>
        </p:nvPicPr>
        <p:blipFill rotWithShape="1">
          <a:blip r:embed="rId7">
            <a:alphaModFix/>
          </a:blip>
          <a:srcRect/>
          <a:stretch/>
        </p:blipFill>
        <p:spPr>
          <a:xfrm>
            <a:off x="3476896" y="3048399"/>
            <a:ext cx="2011835" cy="2682446"/>
          </a:xfrm>
          <a:prstGeom prst="rect">
            <a:avLst/>
          </a:prstGeom>
          <a:noFill/>
          <a:ln>
            <a:noFill/>
          </a:ln>
        </p:spPr>
      </p:pic>
      <p:pic>
        <p:nvPicPr>
          <p:cNvPr id="298" name="Google Shape;298;p21"/>
          <p:cNvPicPr preferRelativeResize="0"/>
          <p:nvPr/>
        </p:nvPicPr>
        <p:blipFill rotWithShape="1">
          <a:blip r:embed="rId8">
            <a:alphaModFix/>
          </a:blip>
          <a:srcRect/>
          <a:stretch/>
        </p:blipFill>
        <p:spPr>
          <a:xfrm>
            <a:off x="6188134" y="307778"/>
            <a:ext cx="2011834" cy="2682446"/>
          </a:xfrm>
          <a:prstGeom prst="rect">
            <a:avLst/>
          </a:prstGeom>
          <a:noFill/>
          <a:ln>
            <a:noFill/>
          </a:ln>
        </p:spPr>
      </p:pic>
      <p:pic>
        <p:nvPicPr>
          <p:cNvPr id="299" name="Google Shape;299;p21"/>
          <p:cNvPicPr preferRelativeResize="0"/>
          <p:nvPr/>
        </p:nvPicPr>
        <p:blipFill rotWithShape="1">
          <a:blip r:embed="rId9">
            <a:alphaModFix/>
          </a:blip>
          <a:srcRect/>
          <a:stretch/>
        </p:blipFill>
        <p:spPr>
          <a:xfrm>
            <a:off x="6206499" y="3048399"/>
            <a:ext cx="1993469" cy="2657957"/>
          </a:xfrm>
          <a:prstGeom prst="rect">
            <a:avLst/>
          </a:prstGeom>
          <a:noFill/>
          <a:ln>
            <a:noFill/>
          </a:ln>
        </p:spPr>
      </p:pic>
      <p:sp>
        <p:nvSpPr>
          <p:cNvPr id="300" name="Google Shape;300;p21"/>
          <p:cNvSpPr/>
          <p:nvPr/>
        </p:nvSpPr>
        <p:spPr>
          <a:xfrm>
            <a:off x="1607195" y="18106"/>
            <a:ext cx="592960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i="1">
                <a:solidFill>
                  <a:srgbClr val="4F6128"/>
                </a:solidFill>
                <a:latin typeface="Book Antiqua"/>
                <a:ea typeface="Book Antiqua"/>
                <a:cs typeface="Book Antiqua"/>
                <a:sym typeface="Book Antiqua"/>
              </a:rPr>
              <a:t>LE ERBE UTILIZZATE per la preparazione del «Nocino di S. Giovanni»</a:t>
            </a:r>
            <a:endParaRPr sz="1800" b="1" i="1">
              <a:solidFill>
                <a:srgbClr val="4F6128"/>
              </a:solidFill>
              <a:latin typeface="Book Antiqua"/>
              <a:ea typeface="Book Antiqua"/>
              <a:cs typeface="Book Antiqua"/>
              <a:sym typeface="Book Antiqu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sp>
        <p:nvSpPr>
          <p:cNvPr id="305" name="Google Shape;305;p22"/>
          <p:cNvSpPr/>
          <p:nvPr/>
        </p:nvSpPr>
        <p:spPr>
          <a:xfrm>
            <a:off x="288924" y="2339666"/>
            <a:ext cx="4491305" cy="24622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Un’altra antica tradizione tipica della notte di San Giovanni vede diverse erbe “magiche” legate al santo, come salvia, rosmarino, artemisia, iperico e tante altre, impiegate nella preparazione di un’acqua dai poteri purificatori. </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Con la stessa acqua, senza l’ausilio di lievito, le vecchie massaie impastavano della farina per ottenerci del pane profumato. </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Buonissimo!</a:t>
            </a:r>
            <a:endParaRPr/>
          </a:p>
        </p:txBody>
      </p:sp>
      <p:pic>
        <p:nvPicPr>
          <p:cNvPr id="306" name="Google Shape;306;p22"/>
          <p:cNvPicPr preferRelativeResize="0"/>
          <p:nvPr/>
        </p:nvPicPr>
        <p:blipFill rotWithShape="1">
          <a:blip r:embed="rId4">
            <a:alphaModFix/>
          </a:blip>
          <a:srcRect/>
          <a:stretch/>
        </p:blipFill>
        <p:spPr>
          <a:xfrm>
            <a:off x="6454053" y="1118589"/>
            <a:ext cx="2163853" cy="2163853"/>
          </a:xfrm>
          <a:prstGeom prst="rect">
            <a:avLst/>
          </a:prstGeom>
          <a:noFill/>
          <a:ln>
            <a:noFill/>
          </a:ln>
        </p:spPr>
      </p:pic>
      <p:sp>
        <p:nvSpPr>
          <p:cNvPr id="307" name="Google Shape;307;p22"/>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308" name="Google Shape;308;p22"/>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309" name="Google Shape;309;p22"/>
          <p:cNvSpPr txBox="1"/>
          <p:nvPr/>
        </p:nvSpPr>
        <p:spPr>
          <a:xfrm>
            <a:off x="343243" y="741029"/>
            <a:ext cx="8274663" cy="307777"/>
          </a:xfrm>
          <a:prstGeom prst="rect">
            <a:avLst/>
          </a:prstGeom>
          <a:solidFill>
            <a:srgbClr val="A86E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PRATICHE DI COMPAGNIA </a:t>
            </a:r>
            <a:endParaRPr sz="1400" i="1">
              <a:solidFill>
                <a:schemeClr val="dk1"/>
              </a:solidFill>
              <a:latin typeface="Book Antiqua"/>
              <a:ea typeface="Book Antiqua"/>
              <a:cs typeface="Book Antiqua"/>
              <a:sym typeface="Book Antiqua"/>
            </a:endParaRPr>
          </a:p>
        </p:txBody>
      </p:sp>
      <p:sp>
        <p:nvSpPr>
          <p:cNvPr id="310" name="Google Shape;310;p22"/>
          <p:cNvSpPr/>
          <p:nvPr/>
        </p:nvSpPr>
        <p:spPr>
          <a:xfrm>
            <a:off x="297978" y="1052574"/>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6C2D9B"/>
                </a:solidFill>
                <a:latin typeface="Book Antiqua"/>
                <a:ea typeface="Book Antiqua"/>
                <a:cs typeface="Book Antiqua"/>
                <a:sym typeface="Book Antiqua"/>
              </a:rPr>
              <a:t>attività che realizziamo</a:t>
            </a:r>
            <a:endParaRPr/>
          </a:p>
        </p:txBody>
      </p:sp>
      <p:sp>
        <p:nvSpPr>
          <p:cNvPr id="311" name="Google Shape;311;p22"/>
          <p:cNvSpPr/>
          <p:nvPr/>
        </p:nvSpPr>
        <p:spPr>
          <a:xfrm>
            <a:off x="288924" y="1426001"/>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4F6128"/>
                </a:solidFill>
                <a:latin typeface="Book Antiqua"/>
                <a:ea typeface="Book Antiqua"/>
                <a:cs typeface="Book Antiqua"/>
                <a:sym typeface="Book Antiqua"/>
              </a:rPr>
              <a:t>NOTTE DI SAN GIOVANNI</a:t>
            </a:r>
            <a:endParaRPr sz="1800" b="1" i="1">
              <a:solidFill>
                <a:srgbClr val="4F6128"/>
              </a:solidFill>
              <a:latin typeface="Book Antiqua"/>
              <a:ea typeface="Book Antiqua"/>
              <a:cs typeface="Book Antiqua"/>
              <a:sym typeface="Book Antiqua"/>
            </a:endParaRPr>
          </a:p>
        </p:txBody>
      </p:sp>
      <p:pic>
        <p:nvPicPr>
          <p:cNvPr id="312" name="Google Shape;312;p22"/>
          <p:cNvPicPr preferRelativeResize="0"/>
          <p:nvPr/>
        </p:nvPicPr>
        <p:blipFill rotWithShape="1">
          <a:blip r:embed="rId5">
            <a:alphaModFix/>
          </a:blip>
          <a:srcRect/>
          <a:stretch/>
        </p:blipFill>
        <p:spPr>
          <a:xfrm>
            <a:off x="5097101" y="3234451"/>
            <a:ext cx="1768487" cy="2357982"/>
          </a:xfrm>
          <a:prstGeom prst="rect">
            <a:avLst/>
          </a:prstGeom>
          <a:noFill/>
          <a:ln>
            <a:noFill/>
          </a:ln>
        </p:spPr>
      </p:pic>
      <p:sp>
        <p:nvSpPr>
          <p:cNvPr id="313" name="Google Shape;313;p22"/>
          <p:cNvSpPr txBox="1"/>
          <p:nvPr/>
        </p:nvSpPr>
        <p:spPr>
          <a:xfrm>
            <a:off x="4729863" y="5592433"/>
            <a:ext cx="250296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Pane di San Giovanni</a:t>
            </a:r>
            <a:endParaRPr/>
          </a:p>
        </p:txBody>
      </p:sp>
      <p:sp>
        <p:nvSpPr>
          <p:cNvPr id="314" name="Google Shape;314;p22"/>
          <p:cNvSpPr txBox="1"/>
          <p:nvPr/>
        </p:nvSpPr>
        <p:spPr>
          <a:xfrm>
            <a:off x="6865588" y="3270691"/>
            <a:ext cx="175231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Le erbe in acqua per la preparazione del pane di San Giovanni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19" name="Google Shape;319;p23"/>
          <p:cNvSpPr txBox="1"/>
          <p:nvPr/>
        </p:nvSpPr>
        <p:spPr>
          <a:xfrm>
            <a:off x="297978" y="2480344"/>
            <a:ext cx="4617266" cy="24622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Può l’arte essere ecologica? </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Può non avere un impatto sull’ambiente? </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Si può attraverso l’arte riflettere sul nostro vivere ed essere ecologici? </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Attraverso il coinvolgimento di artisti la riflessione tra arte/natura si spingerà verso ecologia politica, giustizia ambientale, erosione del paesaggio,  agricoltura, rapporto genere/natura, donna e natura, attraverso la realizzazione di residenze artistiche ospitate in masseria.</a:t>
            </a:r>
            <a:endParaRPr/>
          </a:p>
        </p:txBody>
      </p:sp>
      <p:pic>
        <p:nvPicPr>
          <p:cNvPr id="320" name="Google Shape;320;p23"/>
          <p:cNvPicPr preferRelativeResize="0"/>
          <p:nvPr/>
        </p:nvPicPr>
        <p:blipFill rotWithShape="1">
          <a:blip r:embed="rId4">
            <a:alphaModFix/>
          </a:blip>
          <a:srcRect/>
          <a:stretch/>
        </p:blipFill>
        <p:spPr>
          <a:xfrm>
            <a:off x="5289671" y="1338776"/>
            <a:ext cx="3077715" cy="4103620"/>
          </a:xfrm>
          <a:prstGeom prst="rect">
            <a:avLst/>
          </a:prstGeom>
          <a:noFill/>
          <a:ln>
            <a:noFill/>
          </a:ln>
        </p:spPr>
      </p:pic>
      <p:sp>
        <p:nvSpPr>
          <p:cNvPr id="321" name="Google Shape;321;p23"/>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322" name="Google Shape;322;p23"/>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323" name="Google Shape;323;p23"/>
          <p:cNvSpPr txBox="1"/>
          <p:nvPr/>
        </p:nvSpPr>
        <p:spPr>
          <a:xfrm>
            <a:off x="343243" y="741029"/>
            <a:ext cx="8274663" cy="307777"/>
          </a:xfrm>
          <a:prstGeom prst="rect">
            <a:avLst/>
          </a:prstGeom>
          <a:solidFill>
            <a:srgbClr val="A86E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PRATICHE DI COMPAGNIA </a:t>
            </a:r>
            <a:endParaRPr sz="1400" i="1">
              <a:solidFill>
                <a:schemeClr val="dk1"/>
              </a:solidFill>
              <a:latin typeface="Book Antiqua"/>
              <a:ea typeface="Book Antiqua"/>
              <a:cs typeface="Book Antiqua"/>
              <a:sym typeface="Book Antiqua"/>
            </a:endParaRPr>
          </a:p>
        </p:txBody>
      </p:sp>
      <p:sp>
        <p:nvSpPr>
          <p:cNvPr id="324" name="Google Shape;324;p23"/>
          <p:cNvSpPr/>
          <p:nvPr/>
        </p:nvSpPr>
        <p:spPr>
          <a:xfrm>
            <a:off x="297978" y="1052574"/>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6C2D9B"/>
                </a:solidFill>
                <a:latin typeface="Book Antiqua"/>
                <a:ea typeface="Book Antiqua"/>
                <a:cs typeface="Book Antiqua"/>
                <a:sym typeface="Book Antiqua"/>
              </a:rPr>
              <a:t>attività che realizziamo</a:t>
            </a:r>
            <a:endParaRPr/>
          </a:p>
        </p:txBody>
      </p:sp>
      <p:sp>
        <p:nvSpPr>
          <p:cNvPr id="325" name="Google Shape;325;p23"/>
          <p:cNvSpPr/>
          <p:nvPr/>
        </p:nvSpPr>
        <p:spPr>
          <a:xfrm>
            <a:off x="288924" y="1426001"/>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1">
                <a:solidFill>
                  <a:srgbClr val="4F6128"/>
                </a:solidFill>
                <a:latin typeface="Book Antiqua"/>
                <a:ea typeface="Book Antiqua"/>
                <a:cs typeface="Book Antiqua"/>
                <a:sym typeface="Book Antiqua"/>
              </a:rPr>
              <a:t>RESIDENZA ARTISTICA</a:t>
            </a:r>
            <a:endParaRPr/>
          </a:p>
        </p:txBody>
      </p:sp>
      <p:sp>
        <p:nvSpPr>
          <p:cNvPr id="326" name="Google Shape;326;p23"/>
          <p:cNvSpPr txBox="1"/>
          <p:nvPr/>
        </p:nvSpPr>
        <p:spPr>
          <a:xfrm>
            <a:off x="5577047" y="5388419"/>
            <a:ext cx="250296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i="1">
                <a:solidFill>
                  <a:schemeClr val="dk1"/>
                </a:solidFill>
                <a:latin typeface="Book Antiqua"/>
                <a:ea typeface="Book Antiqua"/>
                <a:cs typeface="Book Antiqua"/>
                <a:sym typeface="Book Antiqua"/>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24"/>
          <p:cNvSpPr txBox="1"/>
          <p:nvPr/>
        </p:nvSpPr>
        <p:spPr>
          <a:xfrm>
            <a:off x="306429" y="2122356"/>
            <a:ext cx="3496025" cy="289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a:solidFill>
                  <a:schemeClr val="dk1"/>
                </a:solidFill>
                <a:latin typeface="Book Antiqua"/>
                <a:ea typeface="Book Antiqua"/>
                <a:cs typeface="Book Antiqua"/>
                <a:sym typeface="Book Antiqua"/>
              </a:rPr>
              <a:t>Vogliamo costruire un giardino in movimento, ovvero un giardino che interpreta e sviluppa le energie presenti sul luogo e tenta di lavorare il più possibile INSIEME alla natura. </a:t>
            </a:r>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it-IT" sz="1400">
                <a:solidFill>
                  <a:schemeClr val="dk1"/>
                </a:solidFill>
                <a:latin typeface="Book Antiqua"/>
                <a:ea typeface="Book Antiqua"/>
                <a:cs typeface="Book Antiqua"/>
                <a:sym typeface="Book Antiqua"/>
              </a:rPr>
              <a:t>Il giardino in movimento raccomanda di rispettare le specie che si insediano in modo autonomo. </a:t>
            </a:r>
            <a:endParaRPr/>
          </a:p>
          <a:p>
            <a:pPr marL="0" marR="0" lvl="0" indent="0" algn="l"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it-IT" sz="1400">
                <a:solidFill>
                  <a:schemeClr val="dk1"/>
                </a:solidFill>
                <a:latin typeface="Book Antiqua"/>
                <a:ea typeface="Book Antiqua"/>
                <a:cs typeface="Book Antiqua"/>
                <a:sym typeface="Book Antiqua"/>
              </a:rPr>
              <a:t>Il disegno del giardino non è statico, ma è il risultato del lavoro di chi lo mantiene e non di un disegno prestabilito.</a:t>
            </a:r>
            <a:endParaRPr/>
          </a:p>
        </p:txBody>
      </p:sp>
      <p:pic>
        <p:nvPicPr>
          <p:cNvPr id="332" name="Google Shape;332;p24"/>
          <p:cNvPicPr preferRelativeResize="0"/>
          <p:nvPr/>
        </p:nvPicPr>
        <p:blipFill rotWithShape="1">
          <a:blip r:embed="rId4">
            <a:alphaModFix/>
          </a:blip>
          <a:srcRect/>
          <a:stretch/>
        </p:blipFill>
        <p:spPr>
          <a:xfrm>
            <a:off x="4045268" y="1858483"/>
            <a:ext cx="4384110" cy="3288083"/>
          </a:xfrm>
          <a:prstGeom prst="rect">
            <a:avLst/>
          </a:prstGeom>
          <a:noFill/>
          <a:ln>
            <a:noFill/>
          </a:ln>
        </p:spPr>
      </p:pic>
      <p:sp>
        <p:nvSpPr>
          <p:cNvPr id="333" name="Google Shape;333;p24"/>
          <p:cNvSpPr/>
          <p:nvPr/>
        </p:nvSpPr>
        <p:spPr>
          <a:xfrm>
            <a:off x="343244" y="7877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accent6"/>
                </a:solidFill>
                <a:latin typeface="Book Antiqua"/>
                <a:ea typeface="Book Antiqua"/>
                <a:cs typeface="Book Antiqua"/>
                <a:sym typeface="Book Antiqua"/>
              </a:rPr>
              <a:t>RICERCA ETNOBOTANICA</a:t>
            </a:r>
            <a:endParaRPr/>
          </a:p>
        </p:txBody>
      </p:sp>
      <p:sp>
        <p:nvSpPr>
          <p:cNvPr id="334" name="Google Shape;334;p24"/>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
        <p:nvSpPr>
          <p:cNvPr id="335" name="Google Shape;335;p24"/>
          <p:cNvSpPr txBox="1"/>
          <p:nvPr/>
        </p:nvSpPr>
        <p:spPr>
          <a:xfrm>
            <a:off x="343243" y="741029"/>
            <a:ext cx="8274663" cy="307777"/>
          </a:xfrm>
          <a:prstGeom prst="rect">
            <a:avLst/>
          </a:prstGeom>
          <a:solidFill>
            <a:srgbClr val="A86E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PRATICHE DI COMPAGNIA </a:t>
            </a:r>
            <a:endParaRPr sz="1400" i="1">
              <a:solidFill>
                <a:schemeClr val="dk1"/>
              </a:solidFill>
              <a:latin typeface="Book Antiqua"/>
              <a:ea typeface="Book Antiqua"/>
              <a:cs typeface="Book Antiqua"/>
              <a:sym typeface="Book Antiqua"/>
            </a:endParaRPr>
          </a:p>
        </p:txBody>
      </p:sp>
      <p:sp>
        <p:nvSpPr>
          <p:cNvPr id="336" name="Google Shape;336;p24"/>
          <p:cNvSpPr/>
          <p:nvPr/>
        </p:nvSpPr>
        <p:spPr>
          <a:xfrm>
            <a:off x="297978" y="1052574"/>
            <a:ext cx="4907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rgbClr val="6C2D9B"/>
                </a:solidFill>
                <a:latin typeface="Book Antiqua"/>
                <a:ea typeface="Book Antiqua"/>
                <a:cs typeface="Book Antiqua"/>
                <a:sym typeface="Book Antiqua"/>
              </a:rPr>
              <a:t>attività che realizziamo</a:t>
            </a:r>
            <a:endParaRPr/>
          </a:p>
        </p:txBody>
      </p:sp>
      <p:sp>
        <p:nvSpPr>
          <p:cNvPr id="337" name="Google Shape;337;p24"/>
          <p:cNvSpPr/>
          <p:nvPr/>
        </p:nvSpPr>
        <p:spPr>
          <a:xfrm>
            <a:off x="288924" y="1426001"/>
            <a:ext cx="490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1">
                <a:solidFill>
                  <a:srgbClr val="4F6128"/>
                </a:solidFill>
                <a:latin typeface="Book Antiqua"/>
                <a:ea typeface="Book Antiqua"/>
                <a:cs typeface="Book Antiqua"/>
                <a:sym typeface="Book Antiqua"/>
              </a:rPr>
              <a:t>UN GIARDINO IN MOVIMENTO</a:t>
            </a:r>
            <a:endParaRPr/>
          </a:p>
        </p:txBody>
      </p:sp>
      <p:sp>
        <p:nvSpPr>
          <p:cNvPr id="338" name="Google Shape;338;p24"/>
          <p:cNvSpPr txBox="1"/>
          <p:nvPr/>
        </p:nvSpPr>
        <p:spPr>
          <a:xfrm>
            <a:off x="4985842" y="5126809"/>
            <a:ext cx="2809192"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i="1">
                <a:solidFill>
                  <a:schemeClr val="dk1"/>
                </a:solidFill>
                <a:latin typeface="Book Antiqua"/>
                <a:ea typeface="Book Antiqua"/>
                <a:cs typeface="Book Antiqua"/>
                <a:sym typeface="Book Antiqua"/>
              </a:rPr>
              <a:t>Giardino in movimento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p25"/>
          <p:cNvSpPr/>
          <p:nvPr/>
        </p:nvSpPr>
        <p:spPr>
          <a:xfrm>
            <a:off x="343245" y="1666716"/>
            <a:ext cx="4056740"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u="sng">
                <a:solidFill>
                  <a:schemeClr val="dk1"/>
                </a:solidFill>
                <a:latin typeface="Book Antiqua"/>
                <a:ea typeface="Book Antiqua"/>
                <a:cs typeface="Book Antiqua"/>
                <a:sym typeface="Book Antiqua"/>
              </a:rPr>
              <a:t>Seguici sui nostri social:</a:t>
            </a:r>
            <a:endParaRPr/>
          </a:p>
          <a:p>
            <a:pPr marL="0" marR="0" lvl="0" indent="0" algn="just" rtl="0">
              <a:spcBef>
                <a:spcPts val="0"/>
              </a:spcBef>
              <a:spcAft>
                <a:spcPts val="0"/>
              </a:spcAft>
              <a:buNone/>
            </a:pPr>
            <a:endParaRPr sz="16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600">
                <a:solidFill>
                  <a:schemeClr val="dk1"/>
                </a:solidFill>
                <a:latin typeface="Book Antiqua"/>
                <a:ea typeface="Book Antiqua"/>
                <a:cs typeface="Book Antiqua"/>
                <a:sym typeface="Book Antiqua"/>
              </a:rPr>
              <a:t>FACEBOOK:    	</a:t>
            </a:r>
            <a:r>
              <a:rPr lang="it-IT" sz="1600" b="1">
                <a:solidFill>
                  <a:schemeClr val="dk1"/>
                </a:solidFill>
                <a:latin typeface="Book Antiqua"/>
                <a:ea typeface="Book Antiqua"/>
                <a:cs typeface="Book Antiqua"/>
                <a:sym typeface="Book Antiqua"/>
              </a:rPr>
              <a:t>Orto Fertile</a:t>
            </a:r>
            <a:endParaRPr/>
          </a:p>
          <a:p>
            <a:pPr marL="0" marR="0" lvl="0" indent="0" algn="just" rtl="0">
              <a:spcBef>
                <a:spcPts val="0"/>
              </a:spcBef>
              <a:spcAft>
                <a:spcPts val="0"/>
              </a:spcAft>
              <a:buNone/>
            </a:pPr>
            <a:r>
              <a:rPr lang="it-IT" sz="1600">
                <a:solidFill>
                  <a:schemeClr val="dk1"/>
                </a:solidFill>
                <a:latin typeface="Book Antiqua"/>
                <a:ea typeface="Book Antiqua"/>
                <a:cs typeface="Book Antiqua"/>
                <a:sym typeface="Book Antiqua"/>
              </a:rPr>
              <a:t>INSTAGRAM:   	</a:t>
            </a:r>
            <a:r>
              <a:rPr lang="it-IT" sz="1600" b="1">
                <a:solidFill>
                  <a:schemeClr val="dk1"/>
                </a:solidFill>
                <a:latin typeface="Book Antiqua"/>
                <a:ea typeface="Book Antiqua"/>
                <a:cs typeface="Book Antiqua"/>
                <a:sym typeface="Book Antiqua"/>
              </a:rPr>
              <a:t>@ortofertile</a:t>
            </a:r>
            <a:endParaRPr/>
          </a:p>
          <a:p>
            <a:pPr marL="0" marR="0" lvl="0" indent="0" algn="just" rtl="0">
              <a:spcBef>
                <a:spcPts val="0"/>
              </a:spcBef>
              <a:spcAft>
                <a:spcPts val="0"/>
              </a:spcAft>
              <a:buNone/>
            </a:pPr>
            <a:endParaRPr sz="16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endParaRPr sz="16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600">
                <a:solidFill>
                  <a:schemeClr val="dk1"/>
                </a:solidFill>
                <a:latin typeface="Book Antiqua"/>
                <a:ea typeface="Book Antiqua"/>
                <a:cs typeface="Book Antiqua"/>
                <a:sym typeface="Book Antiqua"/>
              </a:rPr>
              <a:t>Scrivici via email:</a:t>
            </a:r>
            <a:endParaRPr/>
          </a:p>
          <a:p>
            <a:pPr marL="0" marR="0" lvl="0" indent="0" algn="just" rtl="0">
              <a:spcBef>
                <a:spcPts val="0"/>
              </a:spcBef>
              <a:spcAft>
                <a:spcPts val="0"/>
              </a:spcAft>
              <a:buNone/>
            </a:pPr>
            <a:r>
              <a:rPr lang="it-IT" sz="1600" u="sng">
                <a:solidFill>
                  <a:schemeClr val="dk1"/>
                </a:solidFill>
                <a:latin typeface="Book Antiqua"/>
                <a:ea typeface="Book Antiqua"/>
                <a:cs typeface="Book Antiqua"/>
                <a:sym typeface="Book Antiqua"/>
                <a:hlinkClick r:id="rId4">
                  <a:extLst>
                    <a:ext uri="{A12FA001-AC4F-418D-AE19-62706E023703}">
                      <ahyp:hlinkClr xmlns:ahyp="http://schemas.microsoft.com/office/drawing/2018/hyperlinkcolor" val="tx"/>
                    </a:ext>
                  </a:extLst>
                </a:hlinkClick>
              </a:rPr>
              <a:t>ortofertile@gmail.com</a:t>
            </a:r>
            <a:r>
              <a:rPr lang="it-IT" sz="1600">
                <a:solidFill>
                  <a:schemeClr val="dk1"/>
                </a:solidFill>
                <a:latin typeface="Book Antiqua"/>
                <a:ea typeface="Book Antiqua"/>
                <a:cs typeface="Book Antiqua"/>
                <a:sym typeface="Book Antiqua"/>
              </a:rPr>
              <a:t> </a:t>
            </a:r>
            <a:endParaRPr/>
          </a:p>
        </p:txBody>
      </p:sp>
      <p:sp>
        <p:nvSpPr>
          <p:cNvPr id="344" name="Google Shape;344;p25"/>
          <p:cNvSpPr/>
          <p:nvPr/>
        </p:nvSpPr>
        <p:spPr>
          <a:xfrm>
            <a:off x="286659" y="4349510"/>
            <a:ext cx="3712024" cy="11387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b="1">
                <a:solidFill>
                  <a:schemeClr val="dk1"/>
                </a:solidFill>
                <a:latin typeface="Book Antiqua"/>
                <a:ea typeface="Book Antiqua"/>
                <a:cs typeface="Book Antiqua"/>
                <a:sym typeface="Book Antiqua"/>
              </a:rPr>
              <a:t>Orto Fertile</a:t>
            </a:r>
            <a:endParaRPr/>
          </a:p>
          <a:p>
            <a:pPr marL="0" marR="0" lvl="0" indent="0" algn="just" rtl="0">
              <a:spcBef>
                <a:spcPts val="0"/>
              </a:spcBef>
              <a:spcAft>
                <a:spcPts val="0"/>
              </a:spcAft>
              <a:buNone/>
            </a:pPr>
            <a:r>
              <a:rPr lang="it-IT" sz="1600">
                <a:solidFill>
                  <a:schemeClr val="dk1"/>
                </a:solidFill>
                <a:latin typeface="Book Antiqua"/>
                <a:ea typeface="Book Antiqua"/>
                <a:cs typeface="Book Antiqua"/>
                <a:sym typeface="Book Antiqua"/>
              </a:rPr>
              <a:t>c/o Masseria La Mandra</a:t>
            </a:r>
            <a:endParaRPr/>
          </a:p>
          <a:p>
            <a:pPr marL="0" marR="0" lvl="0" indent="0" algn="l" rtl="0">
              <a:spcBef>
                <a:spcPts val="0"/>
              </a:spcBef>
              <a:spcAft>
                <a:spcPts val="0"/>
              </a:spcAft>
              <a:buNone/>
            </a:pPr>
            <a:r>
              <a:rPr lang="it-IT" sz="1600">
                <a:solidFill>
                  <a:schemeClr val="dk1"/>
                </a:solidFill>
                <a:latin typeface="Book Antiqua"/>
                <a:ea typeface="Book Antiqua"/>
                <a:cs typeface="Book Antiqua"/>
                <a:sym typeface="Book Antiqua"/>
              </a:rPr>
              <a:t>via per Castellaneta Zona B, n. 102</a:t>
            </a:r>
            <a:br>
              <a:rPr lang="it-IT" sz="1600">
                <a:solidFill>
                  <a:schemeClr val="dk1"/>
                </a:solidFill>
                <a:latin typeface="Book Antiqua"/>
                <a:ea typeface="Book Antiqua"/>
                <a:cs typeface="Book Antiqua"/>
                <a:sym typeface="Book Antiqua"/>
              </a:rPr>
            </a:br>
            <a:r>
              <a:rPr lang="it-IT" sz="1600">
                <a:solidFill>
                  <a:schemeClr val="dk1"/>
                </a:solidFill>
                <a:latin typeface="Book Antiqua"/>
                <a:ea typeface="Book Antiqua"/>
                <a:cs typeface="Book Antiqua"/>
                <a:sym typeface="Book Antiqua"/>
              </a:rPr>
              <a:t>70015 – Noci (BA)</a:t>
            </a:r>
            <a:endParaRPr/>
          </a:p>
        </p:txBody>
      </p:sp>
      <p:pic>
        <p:nvPicPr>
          <p:cNvPr id="345" name="Google Shape;345;p25"/>
          <p:cNvPicPr preferRelativeResize="0"/>
          <p:nvPr/>
        </p:nvPicPr>
        <p:blipFill rotWithShape="1">
          <a:blip r:embed="rId5">
            <a:alphaModFix/>
          </a:blip>
          <a:srcRect/>
          <a:stretch/>
        </p:blipFill>
        <p:spPr>
          <a:xfrm>
            <a:off x="5213959" y="1256081"/>
            <a:ext cx="2639860" cy="2639860"/>
          </a:xfrm>
          <a:prstGeom prst="rect">
            <a:avLst/>
          </a:prstGeom>
          <a:noFill/>
          <a:ln>
            <a:noFill/>
          </a:ln>
        </p:spPr>
      </p:pic>
      <p:sp>
        <p:nvSpPr>
          <p:cNvPr id="346" name="Google Shape;346;p25"/>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CONTATTI</a:t>
            </a:r>
            <a:endParaRPr/>
          </a:p>
        </p:txBody>
      </p:sp>
      <p:sp>
        <p:nvSpPr>
          <p:cNvPr id="347" name="Google Shape;347;p25"/>
          <p:cNvSpPr txBox="1"/>
          <p:nvPr/>
        </p:nvSpPr>
        <p:spPr>
          <a:xfrm>
            <a:off x="5342872" y="4029444"/>
            <a:ext cx="293109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a:solidFill>
                  <a:srgbClr val="76923C"/>
                </a:solidFill>
                <a:latin typeface="Book Antiqua"/>
                <a:ea typeface="Book Antiqua"/>
                <a:cs typeface="Book Antiqua"/>
                <a:sym typeface="Book Antiqua"/>
              </a:rPr>
              <a:t>GRAZIE!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3"/>
          <p:cNvPicPr preferRelativeResize="0"/>
          <p:nvPr/>
        </p:nvPicPr>
        <p:blipFill rotWithShape="1">
          <a:blip r:embed="rId4">
            <a:alphaModFix/>
          </a:blip>
          <a:srcRect/>
          <a:stretch/>
        </p:blipFill>
        <p:spPr>
          <a:xfrm>
            <a:off x="531628" y="1125161"/>
            <a:ext cx="8165805" cy="4454075"/>
          </a:xfrm>
          <a:prstGeom prst="rect">
            <a:avLst/>
          </a:prstGeom>
          <a:noFill/>
          <a:ln>
            <a:noFill/>
          </a:ln>
        </p:spPr>
      </p:pic>
      <p:sp>
        <p:nvSpPr>
          <p:cNvPr id="102" name="Google Shape;102;p3"/>
          <p:cNvSpPr/>
          <p:nvPr/>
        </p:nvSpPr>
        <p:spPr>
          <a:xfrm rot="2499722">
            <a:off x="2447618" y="4201931"/>
            <a:ext cx="363255" cy="668873"/>
          </a:xfrm>
          <a:prstGeom prst="down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3" name="Google Shape;103;p3"/>
          <p:cNvCxnSpPr/>
          <p:nvPr/>
        </p:nvCxnSpPr>
        <p:spPr>
          <a:xfrm rot="10800000" flipH="1">
            <a:off x="1625937" y="3130025"/>
            <a:ext cx="1003200" cy="294600"/>
          </a:xfrm>
          <a:prstGeom prst="curvedConnector3">
            <a:avLst>
              <a:gd name="adj1" fmla="val -57375"/>
            </a:avLst>
          </a:prstGeom>
          <a:noFill/>
          <a:ln w="25400" cap="flat" cmpd="sng">
            <a:solidFill>
              <a:schemeClr val="accent1"/>
            </a:solidFill>
            <a:prstDash val="solid"/>
            <a:round/>
            <a:headEnd type="triangle" w="med" len="med"/>
            <a:tailEnd type="triangle" w="med" len="med"/>
          </a:ln>
          <a:effectLst>
            <a:outerShdw blurRad="40000" dist="20000" dir="5400000" rotWithShape="0">
              <a:srgbClr val="000000">
                <a:alpha val="37647"/>
              </a:srgbClr>
            </a:outerShdw>
          </a:effectLst>
        </p:spPr>
      </p:cxnSp>
      <p:sp>
        <p:nvSpPr>
          <p:cNvPr id="104" name="Google Shape;104;p3"/>
          <p:cNvSpPr txBox="1"/>
          <p:nvPr/>
        </p:nvSpPr>
        <p:spPr>
          <a:xfrm>
            <a:off x="1569568" y="2676786"/>
            <a:ext cx="15932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FFFF00"/>
                </a:solidFill>
                <a:latin typeface="Book Antiqua"/>
                <a:ea typeface="Book Antiqua"/>
                <a:cs typeface="Book Antiqua"/>
                <a:sym typeface="Book Antiqua"/>
              </a:rPr>
              <a:t>Parietone</a:t>
            </a:r>
            <a:endParaRPr sz="1800" b="1">
              <a:solidFill>
                <a:srgbClr val="FFFF00"/>
              </a:solidFill>
              <a:latin typeface="Book Antiqua"/>
              <a:ea typeface="Book Antiqua"/>
              <a:cs typeface="Book Antiqua"/>
              <a:sym typeface="Book Antiqua"/>
            </a:endParaRPr>
          </a:p>
        </p:txBody>
      </p:sp>
      <p:sp>
        <p:nvSpPr>
          <p:cNvPr id="105" name="Google Shape;105;p3"/>
          <p:cNvSpPr txBox="1"/>
          <p:nvPr/>
        </p:nvSpPr>
        <p:spPr>
          <a:xfrm>
            <a:off x="1917287" y="3915561"/>
            <a:ext cx="24910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FFFF00"/>
                </a:solidFill>
                <a:latin typeface="Book Antiqua"/>
                <a:ea typeface="Book Antiqua"/>
                <a:cs typeface="Book Antiqua"/>
                <a:sym typeface="Book Antiqua"/>
              </a:rPr>
              <a:t>Masseria La Mandra</a:t>
            </a:r>
            <a:endParaRPr/>
          </a:p>
        </p:txBody>
      </p:sp>
      <p:sp>
        <p:nvSpPr>
          <p:cNvPr id="106" name="Google Shape;106;p3"/>
          <p:cNvSpPr/>
          <p:nvPr/>
        </p:nvSpPr>
        <p:spPr>
          <a:xfrm>
            <a:off x="343245" y="387916"/>
            <a:ext cx="2011335"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DOVE SIAMO</a:t>
            </a:r>
            <a:endParaRPr/>
          </a:p>
        </p:txBody>
      </p:sp>
      <p:sp>
        <p:nvSpPr>
          <p:cNvPr id="107" name="Google Shape;107;p3"/>
          <p:cNvSpPr txBox="1"/>
          <p:nvPr/>
        </p:nvSpPr>
        <p:spPr>
          <a:xfrm>
            <a:off x="7846756" y="845176"/>
            <a:ext cx="1136427"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500" b="1">
                <a:solidFill>
                  <a:schemeClr val="dk1"/>
                </a:solidFill>
                <a:latin typeface="Book Antiqua"/>
                <a:ea typeface="Book Antiqua"/>
                <a:cs typeface="Book Antiqua"/>
                <a:sym typeface="Book Antiqua"/>
              </a:rPr>
              <a:t>NOCI 🡪</a:t>
            </a:r>
            <a:endParaRPr sz="1500" b="1">
              <a:solidFill>
                <a:schemeClr val="dk1"/>
              </a:solidFill>
              <a:latin typeface="Book Antiqua"/>
              <a:ea typeface="Book Antiqua"/>
              <a:cs typeface="Book Antiqua"/>
              <a:sym typeface="Book Antiqua"/>
            </a:endParaRPr>
          </a:p>
        </p:txBody>
      </p:sp>
      <p:sp>
        <p:nvSpPr>
          <p:cNvPr id="108" name="Google Shape;108;p3"/>
          <p:cNvSpPr txBox="1"/>
          <p:nvPr/>
        </p:nvSpPr>
        <p:spPr>
          <a:xfrm>
            <a:off x="446567" y="5541930"/>
            <a:ext cx="2405459"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500" b="1">
                <a:solidFill>
                  <a:schemeClr val="dk1"/>
                </a:solidFill>
                <a:latin typeface="Book Antiqua"/>
                <a:ea typeface="Book Antiqua"/>
                <a:cs typeface="Book Antiqua"/>
                <a:sym typeface="Book Antiqua"/>
              </a:rPr>
              <a:t>🡨 CASTELLANETA</a:t>
            </a:r>
            <a:endParaRPr/>
          </a:p>
        </p:txBody>
      </p:sp>
      <p:sp>
        <p:nvSpPr>
          <p:cNvPr id="109" name="Google Shape;109;p3"/>
          <p:cNvSpPr/>
          <p:nvPr/>
        </p:nvSpPr>
        <p:spPr>
          <a:xfrm>
            <a:off x="343244" y="762951"/>
            <a:ext cx="2405459"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700" b="1">
                <a:solidFill>
                  <a:srgbClr val="4F6128"/>
                </a:solidFill>
                <a:latin typeface="Book Antiqua"/>
                <a:ea typeface="Book Antiqua"/>
                <a:cs typeface="Book Antiqua"/>
                <a:sym typeface="Book Antiqua"/>
              </a:rPr>
              <a:t>GEOLOCALIZZARSI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4"/>
          <p:cNvSpPr/>
          <p:nvPr/>
        </p:nvSpPr>
        <p:spPr>
          <a:xfrm>
            <a:off x="343244" y="762951"/>
            <a:ext cx="1536356"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700" b="1">
                <a:solidFill>
                  <a:srgbClr val="4F6128"/>
                </a:solidFill>
                <a:latin typeface="Book Antiqua"/>
                <a:ea typeface="Book Antiqua"/>
                <a:cs typeface="Book Antiqua"/>
                <a:sym typeface="Book Antiqua"/>
              </a:rPr>
              <a:t>PARIETONE</a:t>
            </a:r>
            <a:endParaRPr/>
          </a:p>
        </p:txBody>
      </p:sp>
      <p:sp>
        <p:nvSpPr>
          <p:cNvPr id="115" name="Google Shape;115;p4"/>
          <p:cNvSpPr/>
          <p:nvPr/>
        </p:nvSpPr>
        <p:spPr>
          <a:xfrm>
            <a:off x="335625" y="1104024"/>
            <a:ext cx="4436985" cy="47089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A segnare il confine nord-occidentale tra il comune di Gioia del Colle e i comuni di Noci e Mottola, c’è un lungo «</a:t>
            </a:r>
            <a:r>
              <a:rPr lang="it-IT" sz="1500" i="1">
                <a:solidFill>
                  <a:schemeClr val="dk1"/>
                </a:solidFill>
                <a:latin typeface="Book Antiqua"/>
                <a:ea typeface="Book Antiqua"/>
                <a:cs typeface="Book Antiqua"/>
                <a:sym typeface="Book Antiqua"/>
              </a:rPr>
              <a:t>parietone</a:t>
            </a:r>
            <a:r>
              <a:rPr lang="it-IT" sz="1500">
                <a:solidFill>
                  <a:schemeClr val="dk1"/>
                </a:solidFill>
                <a:latin typeface="Book Antiqua"/>
                <a:ea typeface="Book Antiqua"/>
                <a:cs typeface="Book Antiqua"/>
                <a:sym typeface="Book Antiqua"/>
              </a:rPr>
              <a:t>» che si snoda per 14 km che collega idealmente l’Abbazia della Madonna della Scala in Noci con masseria Belvedere a Gioia. </a:t>
            </a:r>
            <a:endParaRPr/>
          </a:p>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Questa struttura carsica rientra tra le opere rurali definite “specchie” di cui ad oggi l’origine resta oscura. </a:t>
            </a:r>
            <a:endParaRPr/>
          </a:p>
          <a:p>
            <a:pPr marL="0" marR="0" lvl="0" indent="0" algn="just" rtl="0">
              <a:spcBef>
                <a:spcPts val="0"/>
              </a:spcBef>
              <a:spcAft>
                <a:spcPts val="0"/>
              </a:spcAft>
              <a:buNone/>
            </a:pPr>
            <a:endParaRPr sz="15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Prende il nome di Parietone del Diavolo, così chiamato perché, le credenze popolari hanno attribuito questo luogo a leggende sull’eterna lotta tra il bene e il male. </a:t>
            </a:r>
            <a:endParaRPr/>
          </a:p>
          <a:p>
            <a:pPr marL="0" marR="0" lvl="0" indent="0" algn="just" rtl="0">
              <a:spcBef>
                <a:spcPts val="0"/>
              </a:spcBef>
              <a:spcAft>
                <a:spcPts val="0"/>
              </a:spcAft>
              <a:buNone/>
            </a:pPr>
            <a:endParaRPr sz="15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Dal punto di vista botanico qui nascono molte erbe spontanee, spesso non molto gradite agli animali che nei tempi passati attraversavano questi luoghi come via di transumanza per raggiungere i pascoli sulle alture. </a:t>
            </a:r>
            <a:endParaRPr/>
          </a:p>
        </p:txBody>
      </p:sp>
      <p:sp>
        <p:nvSpPr>
          <p:cNvPr id="116" name="Google Shape;116;p4"/>
          <p:cNvSpPr/>
          <p:nvPr/>
        </p:nvSpPr>
        <p:spPr>
          <a:xfrm>
            <a:off x="343245" y="387916"/>
            <a:ext cx="3619155"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DOVE SIAMO - </a:t>
            </a:r>
            <a:r>
              <a:rPr lang="it-IT" sz="1600" b="1">
                <a:solidFill>
                  <a:srgbClr val="4F6128"/>
                </a:solidFill>
                <a:latin typeface="Book Antiqua"/>
                <a:ea typeface="Book Antiqua"/>
                <a:cs typeface="Book Antiqua"/>
                <a:sym typeface="Book Antiqua"/>
              </a:rPr>
              <a:t>Geolocalizzarsi</a:t>
            </a:r>
            <a:endParaRPr sz="2000" b="1">
              <a:solidFill>
                <a:srgbClr val="4F6128"/>
              </a:solidFill>
              <a:latin typeface="Book Antiqua"/>
              <a:ea typeface="Book Antiqua"/>
              <a:cs typeface="Book Antiqua"/>
              <a:sym typeface="Book Antiqua"/>
            </a:endParaRPr>
          </a:p>
        </p:txBody>
      </p:sp>
      <p:sp>
        <p:nvSpPr>
          <p:cNvPr id="117" name="Google Shape;117;p4"/>
          <p:cNvSpPr txBox="1"/>
          <p:nvPr/>
        </p:nvSpPr>
        <p:spPr>
          <a:xfrm>
            <a:off x="5015620" y="2782260"/>
            <a:ext cx="3929204" cy="2785378"/>
          </a:xfrm>
          <a:prstGeom prst="rect">
            <a:avLst/>
          </a:prstGeom>
          <a:solidFill>
            <a:srgbClr val="EAF1D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500">
                <a:solidFill>
                  <a:schemeClr val="dk1"/>
                </a:solidFill>
                <a:latin typeface="Book Antiqua"/>
                <a:ea typeface="Book Antiqua"/>
                <a:cs typeface="Book Antiqua"/>
                <a:sym typeface="Book Antiqua"/>
              </a:rPr>
              <a:t>Qui si trovano:</a:t>
            </a:r>
            <a:endParaRPr/>
          </a:p>
          <a:p>
            <a:pPr marL="0" marR="0" lvl="0" indent="0" algn="l" rtl="0">
              <a:spcBef>
                <a:spcPts val="0"/>
              </a:spcBef>
              <a:spcAft>
                <a:spcPts val="0"/>
              </a:spcAft>
              <a:buNone/>
            </a:pPr>
            <a:r>
              <a:rPr lang="it-IT" sz="1500" i="1">
                <a:solidFill>
                  <a:schemeClr val="dk1"/>
                </a:solidFill>
                <a:latin typeface="Book Antiqua"/>
                <a:ea typeface="Book Antiqua"/>
                <a:cs typeface="Book Antiqua"/>
                <a:sym typeface="Book Antiqua"/>
              </a:rPr>
              <a:t>- Xanthum spinosum </a:t>
            </a:r>
            <a:r>
              <a:rPr lang="it-IT" sz="1200" i="1">
                <a:solidFill>
                  <a:schemeClr val="dk1"/>
                </a:solidFill>
                <a:latin typeface="Book Antiqua"/>
                <a:ea typeface="Book Antiqua"/>
                <a:cs typeface="Book Antiqua"/>
                <a:sym typeface="Book Antiqua"/>
              </a:rPr>
              <a:t>(</a:t>
            </a:r>
            <a:r>
              <a:rPr lang="it-IT" sz="1200">
                <a:solidFill>
                  <a:schemeClr val="dk1"/>
                </a:solidFill>
                <a:latin typeface="Book Antiqua"/>
                <a:ea typeface="Book Antiqua"/>
                <a:cs typeface="Book Antiqua"/>
                <a:sym typeface="Book Antiqua"/>
              </a:rPr>
              <a:t>carpola spinosa) </a:t>
            </a:r>
            <a:br>
              <a:rPr lang="it-IT" sz="1500">
                <a:solidFill>
                  <a:schemeClr val="dk1"/>
                </a:solidFill>
                <a:latin typeface="Book Antiqua"/>
                <a:ea typeface="Book Antiqua"/>
                <a:cs typeface="Book Antiqua"/>
                <a:sym typeface="Book Antiqua"/>
              </a:rPr>
            </a:br>
            <a:r>
              <a:rPr lang="it-IT" sz="1500">
                <a:solidFill>
                  <a:schemeClr val="dk1"/>
                </a:solidFill>
                <a:latin typeface="Book Antiqua"/>
                <a:ea typeface="Book Antiqua"/>
                <a:cs typeface="Book Antiqua"/>
                <a:sym typeface="Book Antiqua"/>
              </a:rPr>
              <a:t>- </a:t>
            </a:r>
            <a:r>
              <a:rPr lang="it-IT" sz="1500" i="1">
                <a:solidFill>
                  <a:schemeClr val="dk1"/>
                </a:solidFill>
                <a:latin typeface="Book Antiqua"/>
                <a:ea typeface="Book Antiqua"/>
                <a:cs typeface="Book Antiqua"/>
                <a:sym typeface="Book Antiqua"/>
              </a:rPr>
              <a:t>Quercus pubescens </a:t>
            </a:r>
            <a:r>
              <a:rPr lang="it-IT" sz="1200">
                <a:solidFill>
                  <a:schemeClr val="dk1"/>
                </a:solidFill>
                <a:latin typeface="Book Antiqua"/>
                <a:ea typeface="Book Antiqua"/>
                <a:cs typeface="Book Antiqua"/>
                <a:sym typeface="Book Antiqua"/>
              </a:rPr>
              <a:t>(Roverella)</a:t>
            </a:r>
            <a:endParaRPr/>
          </a:p>
          <a:p>
            <a:pPr marL="0" marR="0" lvl="0" indent="0" algn="l" rtl="0">
              <a:spcBef>
                <a:spcPts val="0"/>
              </a:spcBef>
              <a:spcAft>
                <a:spcPts val="0"/>
              </a:spcAft>
              <a:buNone/>
            </a:pPr>
            <a:r>
              <a:rPr lang="it-IT" sz="1500" i="1">
                <a:solidFill>
                  <a:schemeClr val="dk1"/>
                </a:solidFill>
                <a:latin typeface="Book Antiqua"/>
                <a:ea typeface="Book Antiqua"/>
                <a:cs typeface="Book Antiqua"/>
                <a:sym typeface="Book Antiqua"/>
              </a:rPr>
              <a:t>- Quercus trojana </a:t>
            </a:r>
            <a:r>
              <a:rPr lang="it-IT" sz="1200" i="1">
                <a:solidFill>
                  <a:schemeClr val="dk1"/>
                </a:solidFill>
                <a:latin typeface="Book Antiqua"/>
                <a:ea typeface="Book Antiqua"/>
                <a:cs typeface="Book Antiqua"/>
                <a:sym typeface="Book Antiqua"/>
              </a:rPr>
              <a:t>(</a:t>
            </a:r>
            <a:r>
              <a:rPr lang="it-IT" sz="1200">
                <a:solidFill>
                  <a:schemeClr val="dk1"/>
                </a:solidFill>
                <a:latin typeface="Book Antiqua"/>
                <a:ea typeface="Book Antiqua"/>
                <a:cs typeface="Book Antiqua"/>
                <a:sym typeface="Book Antiqua"/>
              </a:rPr>
              <a:t>Fagno) rivestiti di </a:t>
            </a:r>
            <a:r>
              <a:rPr lang="it-IT" sz="1500" i="1">
                <a:solidFill>
                  <a:schemeClr val="dk1"/>
                </a:solidFill>
                <a:latin typeface="Book Antiqua"/>
                <a:ea typeface="Book Antiqua"/>
                <a:cs typeface="Book Antiqua"/>
                <a:sym typeface="Book Antiqua"/>
              </a:rPr>
              <a:t>Edera elix</a:t>
            </a:r>
            <a:r>
              <a:rPr lang="it-IT" sz="1500">
                <a:solidFill>
                  <a:schemeClr val="dk1"/>
                </a:solidFill>
                <a:latin typeface="Book Antiqua"/>
                <a:ea typeface="Book Antiqua"/>
                <a:cs typeface="Book Antiqua"/>
                <a:sym typeface="Book Antiqua"/>
              </a:rPr>
              <a:t>. </a:t>
            </a:r>
            <a:br>
              <a:rPr lang="it-IT" sz="1500">
                <a:solidFill>
                  <a:schemeClr val="dk1"/>
                </a:solidFill>
                <a:latin typeface="Book Antiqua"/>
                <a:ea typeface="Book Antiqua"/>
                <a:cs typeface="Book Antiqua"/>
                <a:sym typeface="Book Antiqua"/>
              </a:rPr>
            </a:br>
            <a:r>
              <a:rPr lang="it-IT" sz="1500">
                <a:solidFill>
                  <a:schemeClr val="dk1"/>
                </a:solidFill>
                <a:latin typeface="Book Antiqua"/>
                <a:ea typeface="Book Antiqua"/>
                <a:cs typeface="Book Antiqua"/>
                <a:sym typeface="Book Antiqua"/>
              </a:rPr>
              <a:t>- </a:t>
            </a:r>
            <a:r>
              <a:rPr lang="it-IT" sz="1500" i="1">
                <a:solidFill>
                  <a:schemeClr val="dk1"/>
                </a:solidFill>
                <a:latin typeface="Book Antiqua"/>
                <a:ea typeface="Book Antiqua"/>
                <a:cs typeface="Book Antiqua"/>
                <a:sym typeface="Book Antiqua"/>
              </a:rPr>
              <a:t>Prunus spinosa </a:t>
            </a:r>
            <a:r>
              <a:rPr lang="it-IT" sz="1200" i="1">
                <a:solidFill>
                  <a:schemeClr val="dk1"/>
                </a:solidFill>
                <a:latin typeface="Book Antiqua"/>
                <a:ea typeface="Book Antiqua"/>
                <a:cs typeface="Book Antiqua"/>
                <a:sym typeface="Book Antiqua"/>
              </a:rPr>
              <a:t>(</a:t>
            </a:r>
            <a:r>
              <a:rPr lang="it-IT" sz="1200">
                <a:solidFill>
                  <a:schemeClr val="dk1"/>
                </a:solidFill>
                <a:latin typeface="Book Antiqua"/>
                <a:ea typeface="Book Antiqua"/>
                <a:cs typeface="Book Antiqua"/>
                <a:sym typeface="Book Antiqua"/>
              </a:rPr>
              <a:t>prugno selvatico)</a:t>
            </a:r>
            <a:r>
              <a:rPr lang="it-IT" sz="1400">
                <a:solidFill>
                  <a:schemeClr val="dk1"/>
                </a:solidFill>
                <a:latin typeface="Book Antiqua"/>
                <a:ea typeface="Book Antiqua"/>
                <a:cs typeface="Book Antiqua"/>
                <a:sym typeface="Book Antiqua"/>
              </a:rPr>
              <a:t> </a:t>
            </a:r>
            <a:endParaRPr sz="15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it-IT" sz="1500" i="1">
                <a:solidFill>
                  <a:schemeClr val="dk1"/>
                </a:solidFill>
                <a:latin typeface="Book Antiqua"/>
                <a:ea typeface="Book Antiqua"/>
                <a:cs typeface="Book Antiqua"/>
                <a:sym typeface="Book Antiqua"/>
              </a:rPr>
              <a:t>- Arum italicum </a:t>
            </a:r>
            <a:br>
              <a:rPr lang="it-IT" sz="1500" i="1">
                <a:solidFill>
                  <a:schemeClr val="dk1"/>
                </a:solidFill>
                <a:latin typeface="Book Antiqua"/>
                <a:ea typeface="Book Antiqua"/>
                <a:cs typeface="Book Antiqua"/>
                <a:sym typeface="Book Antiqua"/>
              </a:rPr>
            </a:br>
            <a:r>
              <a:rPr lang="it-IT" sz="1500" i="1">
                <a:solidFill>
                  <a:schemeClr val="dk1"/>
                </a:solidFill>
                <a:latin typeface="Book Antiqua"/>
                <a:ea typeface="Book Antiqua"/>
                <a:cs typeface="Book Antiqua"/>
                <a:sym typeface="Book Antiqua"/>
              </a:rPr>
              <a:t>- Smilax aspera</a:t>
            </a:r>
            <a:r>
              <a:rPr lang="it-IT" sz="1500">
                <a:solidFill>
                  <a:schemeClr val="dk1"/>
                </a:solidFill>
                <a:latin typeface="Book Antiqua"/>
                <a:ea typeface="Book Antiqua"/>
                <a:cs typeface="Book Antiqua"/>
                <a:sym typeface="Book Antiqua"/>
              </a:rPr>
              <a:t>, </a:t>
            </a:r>
            <a:r>
              <a:rPr lang="it-IT" sz="1200">
                <a:solidFill>
                  <a:schemeClr val="dk1"/>
                </a:solidFill>
                <a:latin typeface="Book Antiqua"/>
                <a:ea typeface="Book Antiqua"/>
                <a:cs typeface="Book Antiqua"/>
                <a:sym typeface="Book Antiqua"/>
              </a:rPr>
              <a:t>i più anziani nocesi raccolgono i germogli al pari degli asparagi,  nel dialetto locale detti </a:t>
            </a:r>
            <a:r>
              <a:rPr lang="it-IT" sz="1200" i="1">
                <a:solidFill>
                  <a:schemeClr val="dk1"/>
                </a:solidFill>
                <a:latin typeface="Book Antiqua"/>
                <a:ea typeface="Book Antiqua"/>
                <a:cs typeface="Book Antiqua"/>
                <a:sym typeface="Book Antiqua"/>
              </a:rPr>
              <a:t>“vuttacedd</a:t>
            </a:r>
            <a:r>
              <a:rPr lang="it-IT" sz="1500" i="1">
                <a:solidFill>
                  <a:schemeClr val="dk1"/>
                </a:solidFill>
                <a:latin typeface="Book Antiqua"/>
                <a:ea typeface="Book Antiqua"/>
                <a:cs typeface="Book Antiqua"/>
                <a:sym typeface="Book Antiqua"/>
              </a:rPr>
              <a:t>”</a:t>
            </a:r>
            <a:r>
              <a:rPr lang="it-IT" sz="1500">
                <a:solidFill>
                  <a:schemeClr val="dk1"/>
                </a:solidFill>
                <a:latin typeface="Book Antiqua"/>
                <a:ea typeface="Book Antiqua"/>
                <a:cs typeface="Book Antiqua"/>
                <a:sym typeface="Book Antiqua"/>
              </a:rPr>
              <a:t> </a:t>
            </a:r>
            <a:endParaRPr/>
          </a:p>
          <a:p>
            <a:pPr marL="0" marR="0" lvl="0" indent="0" algn="l" rtl="0">
              <a:spcBef>
                <a:spcPts val="0"/>
              </a:spcBef>
              <a:spcAft>
                <a:spcPts val="0"/>
              </a:spcAft>
              <a:buNone/>
            </a:pPr>
            <a:r>
              <a:rPr lang="it-IT" sz="1500" i="1">
                <a:solidFill>
                  <a:schemeClr val="dk1"/>
                </a:solidFill>
                <a:latin typeface="Book Antiqua"/>
                <a:ea typeface="Book Antiqua"/>
                <a:cs typeface="Book Antiqua"/>
                <a:sym typeface="Book Antiqua"/>
              </a:rPr>
              <a:t>- Stemberga lutea </a:t>
            </a:r>
            <a:r>
              <a:rPr lang="it-IT" sz="1200">
                <a:solidFill>
                  <a:schemeClr val="dk1"/>
                </a:solidFill>
                <a:latin typeface="Book Antiqua"/>
                <a:ea typeface="Book Antiqua"/>
                <a:cs typeface="Book Antiqua"/>
                <a:sym typeface="Book Antiqua"/>
              </a:rPr>
              <a:t>(zafferano giallo)</a:t>
            </a:r>
            <a:endParaRPr/>
          </a:p>
          <a:p>
            <a:pPr marL="0" marR="0" lvl="0" indent="0" algn="l" rtl="0">
              <a:spcBef>
                <a:spcPts val="0"/>
              </a:spcBef>
              <a:spcAft>
                <a:spcPts val="0"/>
              </a:spcAft>
              <a:buNone/>
            </a:pPr>
            <a:r>
              <a:rPr lang="it-IT" sz="1200">
                <a:solidFill>
                  <a:schemeClr val="dk1"/>
                </a:solidFill>
                <a:latin typeface="Book Antiqua"/>
                <a:ea typeface="Book Antiqua"/>
                <a:cs typeface="Book Antiqua"/>
                <a:sym typeface="Book Antiqua"/>
              </a:rPr>
              <a:t>-</a:t>
            </a:r>
            <a:r>
              <a:rPr lang="it-IT" sz="1400">
                <a:solidFill>
                  <a:schemeClr val="dk1"/>
                </a:solidFill>
                <a:latin typeface="Book Antiqua"/>
                <a:ea typeface="Book Antiqua"/>
                <a:cs typeface="Book Antiqua"/>
                <a:sym typeface="Book Antiqua"/>
              </a:rPr>
              <a:t> rose di varie specie, biancospini, pungitopo e ciclamini napoletani.</a:t>
            </a:r>
            <a:endParaRPr sz="1200">
              <a:solidFill>
                <a:schemeClr val="dk1"/>
              </a:solidFill>
              <a:latin typeface="Book Antiqua"/>
              <a:ea typeface="Book Antiqua"/>
              <a:cs typeface="Book Antiqua"/>
              <a:sym typeface="Book Antiqua"/>
            </a:endParaRPr>
          </a:p>
        </p:txBody>
      </p:sp>
      <p:pic>
        <p:nvPicPr>
          <p:cNvPr id="118" name="Google Shape;118;p4"/>
          <p:cNvPicPr preferRelativeResize="0"/>
          <p:nvPr/>
        </p:nvPicPr>
        <p:blipFill rotWithShape="1">
          <a:blip r:embed="rId4">
            <a:alphaModFix/>
          </a:blip>
          <a:srcRect/>
          <a:stretch/>
        </p:blipFill>
        <p:spPr>
          <a:xfrm>
            <a:off x="5015620" y="498407"/>
            <a:ext cx="3915615" cy="21990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
          <p:cNvSpPr/>
          <p:nvPr/>
        </p:nvSpPr>
        <p:spPr>
          <a:xfrm>
            <a:off x="343244" y="753676"/>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MASSERIA LA MANDRA</a:t>
            </a:r>
            <a:endParaRPr/>
          </a:p>
        </p:txBody>
      </p:sp>
      <p:sp>
        <p:nvSpPr>
          <p:cNvPr id="124" name="Google Shape;124;p5"/>
          <p:cNvSpPr/>
          <p:nvPr/>
        </p:nvSpPr>
        <p:spPr>
          <a:xfrm>
            <a:off x="343244" y="1199492"/>
            <a:ext cx="4128549" cy="47089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La Masseria La Mandra si trova ad un’altitudine di circa 400 metri s.l.m., su un </a:t>
            </a:r>
            <a:r>
              <a:rPr lang="it-IT" sz="1500" u="sng">
                <a:solidFill>
                  <a:schemeClr val="dk1"/>
                </a:solidFill>
                <a:latin typeface="Book Antiqua"/>
                <a:ea typeface="Book Antiqua"/>
                <a:cs typeface="Book Antiqua"/>
                <a:sym typeface="Book Antiqua"/>
              </a:rPr>
              <a:t>territorio carsico</a:t>
            </a:r>
            <a:r>
              <a:rPr lang="it-IT" sz="1500">
                <a:solidFill>
                  <a:schemeClr val="dk1"/>
                </a:solidFill>
                <a:latin typeface="Book Antiqua"/>
                <a:ea typeface="Book Antiqua"/>
                <a:cs typeface="Book Antiqua"/>
                <a:sym typeface="Book Antiqua"/>
              </a:rPr>
              <a:t> caratterizzato da grotte e </a:t>
            </a:r>
            <a:r>
              <a:rPr lang="it-IT" sz="1500" i="1">
                <a:solidFill>
                  <a:schemeClr val="dk1"/>
                </a:solidFill>
                <a:latin typeface="Book Antiqua"/>
                <a:ea typeface="Book Antiqua"/>
                <a:cs typeface="Book Antiqua"/>
                <a:sym typeface="Book Antiqua"/>
              </a:rPr>
              <a:t>‘capevinde’</a:t>
            </a:r>
            <a:r>
              <a:rPr lang="it-IT" sz="1500">
                <a:solidFill>
                  <a:schemeClr val="dk1"/>
                </a:solidFill>
                <a:latin typeface="Book Antiqua"/>
                <a:ea typeface="Book Antiqua"/>
                <a:cs typeface="Book Antiqua"/>
                <a:sym typeface="Book Antiqua"/>
              </a:rPr>
              <a:t> (piccole aperture sotterranee).</a:t>
            </a:r>
            <a:endParaRPr sz="15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endParaRPr sz="15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La masseria ha una risorsa idrica proveniente da una falda acquifera profonda più di 700 m. È collocata tra le più importanti gravine a nord di Taranto e i territori boschivi del sud-est barese caratterizzato da </a:t>
            </a:r>
            <a:r>
              <a:rPr lang="it-IT" sz="1500" i="1">
                <a:solidFill>
                  <a:schemeClr val="dk1"/>
                </a:solidFill>
                <a:latin typeface="Book Antiqua"/>
                <a:ea typeface="Book Antiqua"/>
                <a:cs typeface="Book Antiqua"/>
                <a:sym typeface="Book Antiqua"/>
              </a:rPr>
              <a:t>Quercus trojana </a:t>
            </a:r>
            <a:r>
              <a:rPr lang="it-IT" sz="1500">
                <a:solidFill>
                  <a:schemeClr val="dk1"/>
                </a:solidFill>
                <a:latin typeface="Book Antiqua"/>
                <a:ea typeface="Book Antiqua"/>
                <a:cs typeface="Book Antiqua"/>
                <a:sym typeface="Book Antiqua"/>
              </a:rPr>
              <a:t>(fragno) e </a:t>
            </a:r>
            <a:r>
              <a:rPr lang="it-IT" sz="1500" i="1">
                <a:solidFill>
                  <a:schemeClr val="dk1"/>
                </a:solidFill>
                <a:latin typeface="Book Antiqua"/>
                <a:ea typeface="Book Antiqua"/>
                <a:cs typeface="Book Antiqua"/>
                <a:sym typeface="Book Antiqua"/>
              </a:rPr>
              <a:t>Quercus ilex </a:t>
            </a:r>
            <a:r>
              <a:rPr lang="it-IT" sz="1500">
                <a:solidFill>
                  <a:schemeClr val="dk1"/>
                </a:solidFill>
                <a:latin typeface="Book Antiqua"/>
                <a:ea typeface="Book Antiqua"/>
                <a:cs typeface="Book Antiqua"/>
                <a:sym typeface="Book Antiqua"/>
              </a:rPr>
              <a:t>(leccio).</a:t>
            </a:r>
            <a:endParaRPr/>
          </a:p>
          <a:p>
            <a:pPr marL="0" marR="0" lvl="0" indent="0" algn="just" rtl="0">
              <a:spcBef>
                <a:spcPts val="0"/>
              </a:spcBef>
              <a:spcAft>
                <a:spcPts val="0"/>
              </a:spcAft>
              <a:buNone/>
            </a:pPr>
            <a:endParaRPr sz="15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500">
                <a:solidFill>
                  <a:schemeClr val="dk1"/>
                </a:solidFill>
                <a:latin typeface="Book Antiqua"/>
                <a:ea typeface="Book Antiqua"/>
                <a:cs typeface="Book Antiqua"/>
                <a:sym typeface="Book Antiqua"/>
              </a:rPr>
              <a:t>La masseria, di tipologia agricolo-pastorale, ha subito un restauro nel 1827 (come riportato da un’iscrizione) presenta anche una chiesa dedicata alla Madonna della Neve, una grande aia rettangolare, una struttura confacente ad una vecchia corte e un mulino.</a:t>
            </a:r>
            <a:endParaRPr/>
          </a:p>
          <a:p>
            <a:pPr marL="0" marR="0" lvl="0" indent="0" algn="just" rtl="0">
              <a:spcBef>
                <a:spcPts val="0"/>
              </a:spcBef>
              <a:spcAft>
                <a:spcPts val="0"/>
              </a:spcAft>
              <a:buNone/>
            </a:pPr>
            <a:endParaRPr sz="15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endParaRPr sz="1500">
              <a:solidFill>
                <a:schemeClr val="dk1"/>
              </a:solidFill>
              <a:latin typeface="Book Antiqua"/>
              <a:ea typeface="Book Antiqua"/>
              <a:cs typeface="Book Antiqua"/>
              <a:sym typeface="Book Antiqua"/>
            </a:endParaRPr>
          </a:p>
        </p:txBody>
      </p:sp>
      <p:pic>
        <p:nvPicPr>
          <p:cNvPr id="125" name="Google Shape;125;p5"/>
          <p:cNvPicPr preferRelativeResize="0"/>
          <p:nvPr/>
        </p:nvPicPr>
        <p:blipFill rotWithShape="1">
          <a:blip r:embed="rId4">
            <a:alphaModFix/>
          </a:blip>
          <a:srcRect/>
          <a:stretch/>
        </p:blipFill>
        <p:spPr>
          <a:xfrm>
            <a:off x="4540373" y="1454749"/>
            <a:ext cx="4374920" cy="3273167"/>
          </a:xfrm>
          <a:prstGeom prst="rect">
            <a:avLst/>
          </a:prstGeom>
          <a:noFill/>
          <a:ln>
            <a:noFill/>
          </a:ln>
        </p:spPr>
      </p:pic>
      <p:sp>
        <p:nvSpPr>
          <p:cNvPr id="126" name="Google Shape;126;p5"/>
          <p:cNvSpPr/>
          <p:nvPr/>
        </p:nvSpPr>
        <p:spPr>
          <a:xfrm>
            <a:off x="343245" y="387916"/>
            <a:ext cx="1957995"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DOVE SIAMO</a:t>
            </a:r>
            <a:endParaRPr/>
          </a:p>
        </p:txBody>
      </p:sp>
      <p:sp>
        <p:nvSpPr>
          <p:cNvPr id="127" name="Google Shape;127;p5"/>
          <p:cNvSpPr txBox="1"/>
          <p:nvPr/>
        </p:nvSpPr>
        <p:spPr>
          <a:xfrm>
            <a:off x="4938104" y="4719222"/>
            <a:ext cx="366744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L’aia della Masseria La Mandra - Noci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6"/>
          <p:cNvSpPr/>
          <p:nvPr/>
        </p:nvSpPr>
        <p:spPr>
          <a:xfrm>
            <a:off x="343245" y="1411079"/>
            <a:ext cx="5358219"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Adiacente alla masseria vi è il Molino la Mandra che nasce nel 1956 da un'idea di Peppino Recchia.</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 </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La trebbiatrice della famiglia, spostandosi in giro da Noci a Gioia, da Putignano a Monopoli, offriva un confronto diretto con gli agricoltori, testimoniando quindi la necessità di avere un servizio di molitura che non richiedeva quantitativi eccessivi per il solo consumo famigliare. Fu così che nacque il molino tutt'oggi  ancora attivo e funzionante (le antiche ruote di granito non vengono più utilizzate, ma sono ancora presenti).</a:t>
            </a:r>
            <a:endParaRPr/>
          </a:p>
          <a:p>
            <a:pPr marL="0" marR="0" lvl="0" indent="0" algn="just" rtl="0">
              <a:spcBef>
                <a:spcPts val="0"/>
              </a:spcBef>
              <a:spcAft>
                <a:spcPts val="0"/>
              </a:spcAft>
              <a:buNone/>
            </a:pPr>
            <a:endParaRPr sz="1400">
              <a:solidFill>
                <a:schemeClr val="dk1"/>
              </a:solidFill>
              <a:latin typeface="Book Antiqua"/>
              <a:ea typeface="Book Antiqua"/>
              <a:cs typeface="Book Antiqua"/>
              <a:sym typeface="Book Antiqua"/>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"Anuccio” Campanella ne divenne mugnaio diventando il punto di riferimento per la molitura del grano non solo a Noci, ma anche per tutti i comuni limitrofi, fino a Matera e Altamura. Dal 2015, dopo il pensionamento di Anuccio, il mulino è gestito da Ida e Luigi. </a:t>
            </a:r>
            <a:endParaRPr/>
          </a:p>
        </p:txBody>
      </p:sp>
      <p:pic>
        <p:nvPicPr>
          <p:cNvPr id="133" name="Google Shape;133;p6"/>
          <p:cNvPicPr preferRelativeResize="0"/>
          <p:nvPr/>
        </p:nvPicPr>
        <p:blipFill rotWithShape="1">
          <a:blip r:embed="rId4">
            <a:alphaModFix/>
          </a:blip>
          <a:srcRect/>
          <a:stretch/>
        </p:blipFill>
        <p:spPr>
          <a:xfrm>
            <a:off x="6014285" y="233853"/>
            <a:ext cx="2896326" cy="2047793"/>
          </a:xfrm>
          <a:prstGeom prst="rect">
            <a:avLst/>
          </a:prstGeom>
          <a:noFill/>
          <a:ln>
            <a:noFill/>
          </a:ln>
        </p:spPr>
      </p:pic>
      <p:pic>
        <p:nvPicPr>
          <p:cNvPr id="134" name="Google Shape;134;p6"/>
          <p:cNvPicPr preferRelativeResize="0"/>
          <p:nvPr/>
        </p:nvPicPr>
        <p:blipFill rotWithShape="1">
          <a:blip r:embed="rId5">
            <a:alphaModFix/>
          </a:blip>
          <a:srcRect/>
          <a:stretch/>
        </p:blipFill>
        <p:spPr>
          <a:xfrm>
            <a:off x="6482879" y="2664901"/>
            <a:ext cx="2104861" cy="2806482"/>
          </a:xfrm>
          <a:prstGeom prst="rect">
            <a:avLst/>
          </a:prstGeom>
          <a:noFill/>
          <a:ln>
            <a:noFill/>
          </a:ln>
        </p:spPr>
      </p:pic>
      <p:sp>
        <p:nvSpPr>
          <p:cNvPr id="135" name="Google Shape;135;p6"/>
          <p:cNvSpPr txBox="1"/>
          <p:nvPr/>
        </p:nvSpPr>
        <p:spPr>
          <a:xfrm>
            <a:off x="5640503" y="2281646"/>
            <a:ext cx="366744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Il mugnaio Annuccio nel molino della masseria</a:t>
            </a:r>
            <a:endParaRPr/>
          </a:p>
        </p:txBody>
      </p:sp>
      <p:sp>
        <p:nvSpPr>
          <p:cNvPr id="136" name="Google Shape;136;p6"/>
          <p:cNvSpPr txBox="1"/>
          <p:nvPr/>
        </p:nvSpPr>
        <p:spPr>
          <a:xfrm>
            <a:off x="5731944" y="5479003"/>
            <a:ext cx="366744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Il Molino La Mandra visto dall’ingresso</a:t>
            </a:r>
            <a:endParaRPr/>
          </a:p>
        </p:txBody>
      </p:sp>
      <p:sp>
        <p:nvSpPr>
          <p:cNvPr id="137" name="Google Shape;137;p6"/>
          <p:cNvSpPr/>
          <p:nvPr/>
        </p:nvSpPr>
        <p:spPr>
          <a:xfrm>
            <a:off x="343244" y="753676"/>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4F6128"/>
                </a:solidFill>
                <a:latin typeface="Book Antiqua"/>
                <a:ea typeface="Book Antiqua"/>
                <a:cs typeface="Book Antiqua"/>
                <a:sym typeface="Book Antiqua"/>
              </a:rPr>
              <a:t>MOLINO LA MANDRA</a:t>
            </a:r>
            <a:endParaRPr/>
          </a:p>
        </p:txBody>
      </p:sp>
      <p:sp>
        <p:nvSpPr>
          <p:cNvPr id="138" name="Google Shape;138;p6"/>
          <p:cNvSpPr/>
          <p:nvPr/>
        </p:nvSpPr>
        <p:spPr>
          <a:xfrm>
            <a:off x="343245" y="387916"/>
            <a:ext cx="1957995"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DOVE SIAMO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7"/>
          <p:cNvSpPr/>
          <p:nvPr/>
        </p:nvSpPr>
        <p:spPr>
          <a:xfrm>
            <a:off x="514348" y="4072651"/>
            <a:ext cx="8115299" cy="16004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I nostri obiettivi sono:</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 sensibilizzare alle questioni ecologiche </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 condividere conoscenze in campo agro-ecologico</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 incoraggiare pratiche di scambio e custodia (come quello dei semi e conoscenza etnobotanica)</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 riconoscere la natura come tecnologia intelligente</a:t>
            </a:r>
            <a:endParaRPr/>
          </a:p>
          <a:p>
            <a:pPr marL="0" marR="0" lvl="0" indent="0" algn="just" rtl="0">
              <a:spcBef>
                <a:spcPts val="0"/>
              </a:spcBef>
              <a:spcAft>
                <a:spcPts val="0"/>
              </a:spcAft>
              <a:buNone/>
            </a:pPr>
            <a:r>
              <a:rPr lang="it-IT" sz="1400">
                <a:solidFill>
                  <a:schemeClr val="dk1"/>
                </a:solidFill>
                <a:latin typeface="Book Antiqua"/>
                <a:ea typeface="Book Antiqua"/>
                <a:cs typeface="Book Antiqua"/>
                <a:sym typeface="Book Antiqua"/>
              </a:rPr>
              <a:t>~ raccontare usi e tradizioni popolari per educare ad essere con-responsabili (con animali, vegetali, materia) della vita sul nostro pianeta.</a:t>
            </a:r>
            <a:endParaRPr sz="1400">
              <a:solidFill>
                <a:schemeClr val="dk1"/>
              </a:solidFill>
              <a:latin typeface="Book Antiqua"/>
              <a:ea typeface="Book Antiqua"/>
              <a:cs typeface="Book Antiqua"/>
              <a:sym typeface="Book Antiqua"/>
            </a:endParaRPr>
          </a:p>
        </p:txBody>
      </p:sp>
      <p:pic>
        <p:nvPicPr>
          <p:cNvPr id="144" name="Google Shape;144;p7"/>
          <p:cNvPicPr preferRelativeResize="0"/>
          <p:nvPr/>
        </p:nvPicPr>
        <p:blipFill rotWithShape="1">
          <a:blip r:embed="rId4">
            <a:alphaModFix/>
          </a:blip>
          <a:srcRect/>
          <a:stretch/>
        </p:blipFill>
        <p:spPr>
          <a:xfrm>
            <a:off x="1944800" y="868940"/>
            <a:ext cx="5254399" cy="2973844"/>
          </a:xfrm>
          <a:prstGeom prst="rect">
            <a:avLst/>
          </a:prstGeom>
          <a:noFill/>
          <a:ln>
            <a:noFill/>
          </a:ln>
        </p:spPr>
      </p:pic>
      <p:sp>
        <p:nvSpPr>
          <p:cNvPr id="145" name="Google Shape;145;p7"/>
          <p:cNvSpPr/>
          <p:nvPr/>
        </p:nvSpPr>
        <p:spPr>
          <a:xfrm>
            <a:off x="343246" y="387916"/>
            <a:ext cx="1412442"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MISSION</a:t>
            </a:r>
            <a:endParaRPr/>
          </a:p>
        </p:txBody>
      </p:sp>
      <p:sp>
        <p:nvSpPr>
          <p:cNvPr id="146" name="Google Shape;146;p7"/>
          <p:cNvSpPr txBox="1"/>
          <p:nvPr/>
        </p:nvSpPr>
        <p:spPr>
          <a:xfrm>
            <a:off x="2665850" y="3842784"/>
            <a:ext cx="381229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100">
                <a:solidFill>
                  <a:schemeClr val="dk1"/>
                </a:solidFill>
                <a:latin typeface="Book Antiqua"/>
                <a:ea typeface="Book Antiqua"/>
                <a:cs typeface="Book Antiqua"/>
                <a:sym typeface="Book Antiqua"/>
              </a:rPr>
              <a:t>Il bosco della masseria con i suoi cavalli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pic>
        <p:nvPicPr>
          <p:cNvPr id="151" name="Google Shape;151;p8"/>
          <p:cNvPicPr preferRelativeResize="0"/>
          <p:nvPr/>
        </p:nvPicPr>
        <p:blipFill rotWithShape="1">
          <a:blip r:embed="rId4">
            <a:alphaModFix/>
          </a:blip>
          <a:srcRect/>
          <a:stretch/>
        </p:blipFill>
        <p:spPr>
          <a:xfrm>
            <a:off x="1213165" y="925753"/>
            <a:ext cx="6183516" cy="4637638"/>
          </a:xfrm>
          <a:prstGeom prst="rect">
            <a:avLst/>
          </a:prstGeom>
          <a:noFill/>
          <a:ln>
            <a:noFill/>
          </a:ln>
        </p:spPr>
      </p:pic>
      <p:sp>
        <p:nvSpPr>
          <p:cNvPr id="152" name="Google Shape;152;p8"/>
          <p:cNvSpPr/>
          <p:nvPr/>
        </p:nvSpPr>
        <p:spPr>
          <a:xfrm>
            <a:off x="343245" y="387916"/>
            <a:ext cx="1829587"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IN PRATICA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pic>
        <p:nvPicPr>
          <p:cNvPr id="157" name="Google Shape;157;p9"/>
          <p:cNvPicPr preferRelativeResize="0"/>
          <p:nvPr/>
        </p:nvPicPr>
        <p:blipFill rotWithShape="1">
          <a:blip r:embed="rId4">
            <a:alphaModFix/>
          </a:blip>
          <a:srcRect b="10883"/>
          <a:stretch/>
        </p:blipFill>
        <p:spPr>
          <a:xfrm>
            <a:off x="4349644" y="3312549"/>
            <a:ext cx="3140821" cy="2099256"/>
          </a:xfrm>
          <a:prstGeom prst="rect">
            <a:avLst/>
          </a:prstGeom>
          <a:noFill/>
          <a:ln>
            <a:noFill/>
          </a:ln>
        </p:spPr>
      </p:pic>
      <p:pic>
        <p:nvPicPr>
          <p:cNvPr id="158" name="Google Shape;158;p9"/>
          <p:cNvPicPr preferRelativeResize="0"/>
          <p:nvPr/>
        </p:nvPicPr>
        <p:blipFill rotWithShape="1">
          <a:blip r:embed="rId5">
            <a:alphaModFix/>
          </a:blip>
          <a:srcRect t="20968" b="28509"/>
          <a:stretch/>
        </p:blipFill>
        <p:spPr>
          <a:xfrm>
            <a:off x="4371189" y="1060442"/>
            <a:ext cx="3119276" cy="2101276"/>
          </a:xfrm>
          <a:prstGeom prst="rect">
            <a:avLst/>
          </a:prstGeom>
          <a:noFill/>
          <a:ln>
            <a:noFill/>
          </a:ln>
        </p:spPr>
      </p:pic>
      <p:sp>
        <p:nvSpPr>
          <p:cNvPr id="159" name="Google Shape;159;p9"/>
          <p:cNvSpPr txBox="1"/>
          <p:nvPr/>
        </p:nvSpPr>
        <p:spPr>
          <a:xfrm>
            <a:off x="4374695" y="2863446"/>
            <a:ext cx="3115770" cy="307777"/>
          </a:xfrm>
          <a:prstGeom prst="rect">
            <a:avLst/>
          </a:prstGeom>
          <a:solidFill>
            <a:schemeClr val="accent6"/>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ETNOBOTANICA</a:t>
            </a:r>
            <a:endParaRPr sz="1400" i="1">
              <a:solidFill>
                <a:schemeClr val="dk1"/>
              </a:solidFill>
              <a:latin typeface="Book Antiqua"/>
              <a:ea typeface="Book Antiqua"/>
              <a:cs typeface="Book Antiqua"/>
              <a:sym typeface="Book Antiqua"/>
            </a:endParaRPr>
          </a:p>
        </p:txBody>
      </p:sp>
      <p:sp>
        <p:nvSpPr>
          <p:cNvPr id="160" name="Google Shape;160;p9"/>
          <p:cNvSpPr txBox="1"/>
          <p:nvPr/>
        </p:nvSpPr>
        <p:spPr>
          <a:xfrm>
            <a:off x="4349643" y="5104028"/>
            <a:ext cx="3140822" cy="307777"/>
          </a:xfrm>
          <a:prstGeom prst="rect">
            <a:avLst/>
          </a:prstGeom>
          <a:solidFill>
            <a:srgbClr val="A86E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PRATICHE DI COMPAGNIA</a:t>
            </a:r>
            <a:endParaRPr sz="1400" i="1">
              <a:solidFill>
                <a:schemeClr val="dk1"/>
              </a:solidFill>
              <a:latin typeface="Book Antiqua"/>
              <a:ea typeface="Book Antiqua"/>
              <a:cs typeface="Book Antiqua"/>
              <a:sym typeface="Book Antiqua"/>
            </a:endParaRPr>
          </a:p>
        </p:txBody>
      </p:sp>
      <p:pic>
        <p:nvPicPr>
          <p:cNvPr id="161" name="Google Shape;161;p9"/>
          <p:cNvPicPr preferRelativeResize="0"/>
          <p:nvPr/>
        </p:nvPicPr>
        <p:blipFill rotWithShape="1">
          <a:blip r:embed="rId6">
            <a:alphaModFix/>
          </a:blip>
          <a:srcRect l="-5490" t="2156" r="-5490" b="2157"/>
          <a:stretch/>
        </p:blipFill>
        <p:spPr>
          <a:xfrm>
            <a:off x="677569" y="1072967"/>
            <a:ext cx="3515860" cy="2101276"/>
          </a:xfrm>
          <a:prstGeom prst="rect">
            <a:avLst/>
          </a:prstGeom>
          <a:noFill/>
          <a:ln>
            <a:noFill/>
          </a:ln>
        </p:spPr>
      </p:pic>
      <p:pic>
        <p:nvPicPr>
          <p:cNvPr id="162" name="Google Shape;162;p9"/>
          <p:cNvPicPr preferRelativeResize="0"/>
          <p:nvPr/>
        </p:nvPicPr>
        <p:blipFill rotWithShape="1">
          <a:blip r:embed="rId7">
            <a:alphaModFix/>
          </a:blip>
          <a:srcRect/>
          <a:stretch/>
        </p:blipFill>
        <p:spPr>
          <a:xfrm>
            <a:off x="842699" y="3312549"/>
            <a:ext cx="3169464" cy="2099256"/>
          </a:xfrm>
          <a:prstGeom prst="rect">
            <a:avLst/>
          </a:prstGeom>
          <a:noFill/>
          <a:ln>
            <a:noFill/>
          </a:ln>
        </p:spPr>
      </p:pic>
      <p:sp>
        <p:nvSpPr>
          <p:cNvPr id="163" name="Google Shape;163;p9"/>
          <p:cNvSpPr txBox="1"/>
          <p:nvPr/>
        </p:nvSpPr>
        <p:spPr>
          <a:xfrm>
            <a:off x="855329" y="2866466"/>
            <a:ext cx="3169464" cy="307777"/>
          </a:xfrm>
          <a:prstGeom prst="rect">
            <a:avLst/>
          </a:prstGeom>
          <a:solidFill>
            <a:schemeClr val="accent3"/>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CUSTODIA BIODIVERSITÀ</a:t>
            </a:r>
            <a:endParaRPr sz="1400" i="1">
              <a:solidFill>
                <a:schemeClr val="dk1"/>
              </a:solidFill>
              <a:latin typeface="Book Antiqua"/>
              <a:ea typeface="Book Antiqua"/>
              <a:cs typeface="Book Antiqua"/>
              <a:sym typeface="Book Antiqua"/>
            </a:endParaRPr>
          </a:p>
        </p:txBody>
      </p:sp>
      <p:sp>
        <p:nvSpPr>
          <p:cNvPr id="164" name="Google Shape;164;p9"/>
          <p:cNvSpPr txBox="1"/>
          <p:nvPr/>
        </p:nvSpPr>
        <p:spPr>
          <a:xfrm>
            <a:off x="842699" y="5104028"/>
            <a:ext cx="3169464" cy="307777"/>
          </a:xfrm>
          <a:prstGeom prst="rect">
            <a:avLst/>
          </a:prstGeom>
          <a:solidFill>
            <a:srgbClr val="00B0F0"/>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i="1">
                <a:solidFill>
                  <a:schemeClr val="dk1"/>
                </a:solidFill>
                <a:latin typeface="Book Antiqua"/>
                <a:ea typeface="Book Antiqua"/>
                <a:cs typeface="Book Antiqua"/>
                <a:sym typeface="Book Antiqua"/>
              </a:rPr>
              <a:t>FORESTERIA</a:t>
            </a:r>
            <a:endParaRPr/>
          </a:p>
        </p:txBody>
      </p:sp>
      <p:sp>
        <p:nvSpPr>
          <p:cNvPr id="165" name="Google Shape;165;p9"/>
          <p:cNvSpPr/>
          <p:nvPr/>
        </p:nvSpPr>
        <p:spPr>
          <a:xfrm>
            <a:off x="343245" y="387916"/>
            <a:ext cx="2526704" cy="400110"/>
          </a:xfrm>
          <a:prstGeom prst="rect">
            <a:avLst/>
          </a:prstGeom>
          <a:solidFill>
            <a:srgbClr val="E6F5C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rgbClr val="4F6128"/>
                </a:solidFill>
                <a:latin typeface="Book Antiqua"/>
                <a:ea typeface="Book Antiqua"/>
                <a:cs typeface="Book Antiqua"/>
                <a:sym typeface="Book Antiqua"/>
              </a:rPr>
              <a:t>COSA FACCIAMO</a:t>
            </a:r>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Presentazione su schermo (4:3)</PresentationFormat>
  <Paragraphs>214</Paragraphs>
  <Slides>25</Slides>
  <Notes>25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Calibri</vt:lpstr>
      <vt:lpstr>Arial</vt:lpstr>
      <vt:lpstr>Book Antiqua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ciccio atoc</dc:creator>
  <cp:lastModifiedBy>alessandra spagnulo</cp:lastModifiedBy>
  <cp:revision>1</cp:revision>
  <dcterms:created xsi:type="dcterms:W3CDTF">2021-04-18T17:25:52Z</dcterms:created>
  <dcterms:modified xsi:type="dcterms:W3CDTF">2021-05-13T16:24:08Z</dcterms:modified>
</cp:coreProperties>
</file>